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65" r:id="rId3"/>
    <p:sldId id="257" r:id="rId4"/>
    <p:sldId id="280" r:id="rId5"/>
    <p:sldId id="261" r:id="rId6"/>
    <p:sldId id="281" r:id="rId7"/>
    <p:sldId id="262" r:id="rId8"/>
    <p:sldId id="263" r:id="rId9"/>
    <p:sldId id="312" r:id="rId10"/>
    <p:sldId id="310" r:id="rId11"/>
    <p:sldId id="313" r:id="rId12"/>
    <p:sldId id="268" r:id="rId13"/>
    <p:sldId id="267" r:id="rId14"/>
    <p:sldId id="269" r:id="rId15"/>
    <p:sldId id="270" r:id="rId16"/>
    <p:sldId id="271" r:id="rId17"/>
    <p:sldId id="314" r:id="rId18"/>
    <p:sldId id="315" r:id="rId19"/>
    <p:sldId id="272" r:id="rId20"/>
    <p:sldId id="273" r:id="rId21"/>
    <p:sldId id="274" r:id="rId22"/>
    <p:sldId id="275" r:id="rId23"/>
    <p:sldId id="284" r:id="rId24"/>
    <p:sldId id="276" r:id="rId25"/>
    <p:sldId id="277" r:id="rId26"/>
    <p:sldId id="285" r:id="rId27"/>
    <p:sldId id="278" r:id="rId28"/>
    <p:sldId id="286" r:id="rId29"/>
    <p:sldId id="279" r:id="rId30"/>
    <p:sldId id="287" r:id="rId31"/>
    <p:sldId id="288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295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02" r:id="rId48"/>
    <p:sldId id="303" r:id="rId49"/>
    <p:sldId id="304" r:id="rId50"/>
    <p:sldId id="305" r:id="rId51"/>
    <p:sldId id="330" r:id="rId52"/>
    <p:sldId id="308" r:id="rId53"/>
    <p:sldId id="309" r:id="rId54"/>
    <p:sldId id="332" r:id="rId55"/>
    <p:sldId id="331" r:id="rId56"/>
    <p:sldId id="334" r:id="rId57"/>
    <p:sldId id="335" r:id="rId58"/>
    <p:sldId id="336" r:id="rId59"/>
    <p:sldId id="337" r:id="rId60"/>
    <p:sldId id="333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9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5C038-AD29-C044-947C-3B9EDF5F99DF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54DB2-7E58-CC41-897B-262CEB628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641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8AF4C-A095-2545-B39A-18E264F0F98C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FDF77-D5D2-CB4D-94E9-0281BAACD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09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23A6FD-F28F-F943-81A3-BFE0C42555BA}" type="datetime1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DBAF44B-B3D1-5740-8B46-1F55E450510A}" type="datetime1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05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951D5-CA88-1640-83FF-65279FB04BC1}" type="datetime1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918B2AA-5FDD-0D4F-AB81-3ADF441EDB76}" type="datetime1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EA424F-EC63-9D45-874F-6F3B89A7FB1F}" type="datetime1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0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C0587-BD97-5842-A6AA-E8141E6F65BC}" type="datetime1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6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21951D9-A12B-1D49-84D8-2C84D95A2701}" type="datetime1">
              <a:rPr lang="en-US" smtClean="0"/>
              <a:t>5/5/18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8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87A66E-1B2F-174D-B915-258810D33825}" type="datetime1">
              <a:rPr lang="en-US" smtClean="0"/>
              <a:t>5/5/18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3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D98C4EE-2520-6342-9BA9-60EC56C4E658}" type="datetime1">
              <a:rPr lang="en-US" smtClean="0"/>
              <a:t>5/5/18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5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F3D7CFF-DD3E-2648-8360-D177E353ACC1}" type="datetime1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5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9AB0488-8F8B-EA48-A32B-FA443FAC1128}" type="datetime1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1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54425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andrescorrada</a:t>
            </a:r>
            <a:r>
              <a:rPr lang="en-US" dirty="0" smtClean="0"/>
              <a:t>/ground-truth-problems-in-business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9EE4C-3A9F-9149-9B3C-EA3E16D6BC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7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-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Ground Truth Problems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br>
              <a:rPr lang="en-US" dirty="0" smtClean="0"/>
            </a:br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Andrés </a:t>
            </a:r>
            <a:r>
              <a:rPr lang="en-US" dirty="0" err="1" smtClean="0">
                <a:solidFill>
                  <a:srgbClr val="008000"/>
                </a:solidFill>
              </a:rPr>
              <a:t>Corrada</a:t>
            </a:r>
            <a:r>
              <a:rPr lang="en-US" dirty="0" smtClean="0">
                <a:solidFill>
                  <a:srgbClr val="008000"/>
                </a:solidFill>
              </a:rPr>
              <a:t>-Emmanuel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Data Engines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5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129" y="1623320"/>
            <a:ext cx="5958494" cy="30643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value </a:t>
            </a:r>
            <a:br>
              <a:rPr lang="en-US" dirty="0" smtClean="0"/>
            </a:br>
            <a:r>
              <a:rPr lang="en-US" dirty="0" smtClean="0"/>
              <a:t>of </a:t>
            </a:r>
            <a:br>
              <a:rPr lang="en-US" dirty="0" smtClean="0"/>
            </a:br>
            <a:r>
              <a:rPr lang="en-US" dirty="0" smtClean="0"/>
              <a:t>ground truth statistics </a:t>
            </a:r>
            <a:br>
              <a:rPr lang="en-US" dirty="0" smtClean="0"/>
            </a:br>
            <a:r>
              <a:rPr lang="en-US" dirty="0" smtClean="0"/>
              <a:t>in </a:t>
            </a:r>
            <a:br>
              <a:rPr lang="en-US" dirty="0" smtClean="0"/>
            </a:br>
            <a:r>
              <a:rPr lang="en-US" dirty="0" smtClean="0"/>
              <a:t>business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0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Angel-Falls-Morning-Clouds-Tre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9144000" cy="6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5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Flammar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1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binarized-flammar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flammarion-vs-binarized-flammar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400"/>
            <a:ext cx="9144000" cy="4773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4496" y="5513406"/>
            <a:ext cx="11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280036" y="5513406"/>
            <a:ext cx="134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Binarized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555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2" name="Picture 1" descr="zoom-in-fla-vs-bin-fl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400"/>
            <a:ext cx="9144000" cy="47731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4496" y="4884894"/>
            <a:ext cx="11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280036" y="4884894"/>
            <a:ext cx="1346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Binarized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187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binarized-flammar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3" name="Picture 2" descr="perfect-classif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" y="2278605"/>
            <a:ext cx="8830413" cy="19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48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2" name="Picture 1" descr="average-classif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5" y="2370019"/>
            <a:ext cx="8763835" cy="21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5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2" name="Picture 1" descr="one-55-accurate-flammarion-classifi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21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850604"/>
            <a:ext cx="8971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andrescorrada</a:t>
            </a:r>
            <a:r>
              <a:rPr lang="en-US" sz="2400" dirty="0" smtClean="0"/>
              <a:t>/ground-truth-problems-in-business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907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3" name="Picture 2" descr="grid-9-classifi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0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7" name="Picture 6" descr="nine-classifiers-without-ground-tr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8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2" name="Picture 1" descr="wisdom-of-the-crowd-all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6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Flammar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" y="1769806"/>
            <a:ext cx="4247536" cy="3539613"/>
          </a:xfrm>
          <a:prstGeom prst="rect">
            <a:avLst/>
          </a:prstGeom>
        </p:spPr>
      </p:pic>
      <p:pic>
        <p:nvPicPr>
          <p:cNvPr id="6" name="Picture 5" descr="wisdom-of-the-crowd-all-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64" y="1769806"/>
            <a:ext cx="4247536" cy="35396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4298" y="5513406"/>
            <a:ext cx="188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Ground Truth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638479" y="5479540"/>
            <a:ext cx="291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Wisdom of the Crowd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859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nine-classifiers-with-accuracy-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77" y="1"/>
            <a:ext cx="6234354" cy="62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3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2" name="Picture 1" descr="best-three-wisdom-of-the-crow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Flammar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" y="1769806"/>
            <a:ext cx="4247536" cy="3539613"/>
          </a:xfrm>
          <a:prstGeom prst="rect">
            <a:avLst/>
          </a:prstGeom>
        </p:spPr>
      </p:pic>
      <p:pic>
        <p:nvPicPr>
          <p:cNvPr id="3" name="Picture 2" descr="best-three-wisdom-of-the-crow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76" y="1749526"/>
            <a:ext cx="4271872" cy="3559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6566" y="5513406"/>
            <a:ext cx="188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Ground Truth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66943" y="5513406"/>
            <a:ext cx="1523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Best Three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2198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3" name="Picture 2" descr="zoom-in-hand-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905000"/>
            <a:ext cx="88900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7573" y="5065653"/>
            <a:ext cx="188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Ground Truth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7000" y="5118029"/>
            <a:ext cx="2917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Wisdom of the Crowd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681877" y="5060925"/>
            <a:ext cx="18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Best of Three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702171" y="536856"/>
            <a:ext cx="5587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88%</a:t>
            </a:r>
            <a:r>
              <a:rPr lang="en-US" sz="4400" dirty="0" smtClean="0"/>
              <a:t> reduction in errors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7460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nine-classifiers-with-accuracy-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77" y="1"/>
            <a:ext cx="6234354" cy="623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0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99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Ground Truth is out there,</a:t>
            </a:r>
            <a:br>
              <a:rPr lang="en-US" dirty="0" smtClean="0"/>
            </a:br>
            <a:r>
              <a:rPr lang="en-US" dirty="0" smtClean="0"/>
              <a:t>it’s just too large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7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Flammar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1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30937"/>
            <a:ext cx="8229600" cy="2170663"/>
          </a:xfrm>
        </p:spPr>
        <p:txBody>
          <a:bodyPr>
            <a:normAutofit/>
          </a:bodyPr>
          <a:lstStyle/>
          <a:p>
            <a:r>
              <a:rPr lang="en-US" dirty="0" smtClean="0"/>
              <a:t>Data Stream Algorithms - refusing to remember ground truth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17" name="Picture 16" descr="number-stream-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9144000" cy="45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5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7" name="Picture 6" descr="number-stream-first-fo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9144000" cy="45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4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3" name="Picture 2" descr="number-stream-first-four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9144000" cy="45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7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3" name="Picture 2" descr="number-stream-first-four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9144000" cy="45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2" name="Picture 1" descr="number-stream-all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7600"/>
            <a:ext cx="9144000" cy="46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8" name="Picture 7" descr="number-stream-all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5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2" name="Picture 1" descr="number-stream-all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6" y="1054100"/>
            <a:ext cx="3264408" cy="4727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7485" y="2556923"/>
            <a:ext cx="36728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 dirty="0" smtClean="0"/>
              <a:t>Compressive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/>
              <a:t>Private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3858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rtb-requests-ip-self-match-first-arrival-nov-23-to-dec-0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6568"/>
            <a:ext cx="6633633" cy="63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1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1316"/>
            <a:ext cx="8229600" cy="3427427"/>
          </a:xfrm>
        </p:spPr>
        <p:txBody>
          <a:bodyPr>
            <a:normAutofit/>
          </a:bodyPr>
          <a:lstStyle/>
          <a:p>
            <a:r>
              <a:rPr lang="en-US" dirty="0" smtClean="0"/>
              <a:t>Grading an exam </a:t>
            </a:r>
            <a:br>
              <a:rPr lang="en-US" dirty="0" smtClean="0"/>
            </a:br>
            <a:r>
              <a:rPr lang="en-US" dirty="0" smtClean="0"/>
              <a:t>without</a:t>
            </a:r>
            <a:br>
              <a:rPr lang="en-US" dirty="0" smtClean="0"/>
            </a:br>
            <a:r>
              <a:rPr lang="en-US" dirty="0" smtClean="0"/>
              <a:t> the answer key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2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2896"/>
            <a:ext cx="8229600" cy="20724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 Ground Truth</a:t>
            </a:r>
            <a:br>
              <a:rPr lang="en-US" dirty="0" smtClean="0"/>
            </a:br>
            <a:r>
              <a:rPr lang="en-US" dirty="0" smtClean="0"/>
              <a:t>because</a:t>
            </a:r>
            <a:br>
              <a:rPr lang="en-US" dirty="0" smtClean="0"/>
            </a:br>
            <a:r>
              <a:rPr lang="en-US" b="1" i="1" dirty="0" smtClean="0"/>
              <a:t>data is recent</a:t>
            </a:r>
            <a:endParaRPr lang="en-US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3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45102" y="2336800"/>
            <a:ext cx="79755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“Do you need ground truth to calculate a statistic of it?”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3200" dirty="0" smtClean="0"/>
              <a:t>“Yes”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3200" dirty="0" smtClean="0"/>
              <a:t>“No”</a:t>
            </a:r>
            <a:endParaRPr lang="en-US" sz="32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6306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question from a multiple-choice exam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609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8" name="Picture 7" descr="1st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800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3" name="Picture 2" descr="2nd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800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3rd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800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4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6" name="Picture 5" descr="4th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800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3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2" name="Picture 1" descr="5th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800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3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3" name="Picture 2" descr="6th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800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3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andrescorrada</a:t>
            </a:r>
            <a:r>
              <a:rPr lang="en-US" dirty="0" smtClean="0"/>
              <a:t>/ground-truth-problems-in-business</a:t>
            </a:r>
            <a:endParaRPr lang="en-US" dirty="0"/>
          </a:p>
        </p:txBody>
      </p:sp>
      <p:pic>
        <p:nvPicPr>
          <p:cNvPr id="10" name="Picture 9" descr="7th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65660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4184" y="2410658"/>
            <a:ext cx="405298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5400" dirty="0" smtClean="0"/>
              <a:t>Compressive</a:t>
            </a:r>
          </a:p>
          <a:p>
            <a:pPr marL="285750" indent="-285750">
              <a:buFont typeface="Arial"/>
              <a:buChar char="•"/>
            </a:pPr>
            <a:r>
              <a:rPr lang="en-US" sz="5400" dirty="0" smtClean="0"/>
              <a:t>Private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91415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3" name="Picture 2" descr="8th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65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1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7" name="Picture 6" descr="9th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65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2" name="Picture 1" descr="2bd584898892c78c9fa59574f43fceb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pic>
        <p:nvPicPr>
          <p:cNvPr id="3" name="Picture 2" descr="mighty-a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743200"/>
            <a:ext cx="5930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5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16" name="Picture 15" descr="10th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65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9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2" name="Picture 1" descr="11th-sl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65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0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3" name="Picture 2" descr="11th-slide-who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2616200"/>
            <a:ext cx="3246120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5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2" name="Picture 1" descr="12th-slide-who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2616200"/>
            <a:ext cx="3246120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4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Opposite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the-opposi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9" y="1354652"/>
            <a:ext cx="7848829" cy="4978400"/>
          </a:xfrm>
          <a:prstGeom prst="rect">
            <a:avLst/>
          </a:prstGeom>
        </p:spPr>
      </p:pic>
      <p:pic>
        <p:nvPicPr>
          <p:cNvPr id="20" name="Picture 19" descr="shannon-entr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1" y="190500"/>
            <a:ext cx="8822267" cy="62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4,000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Correlations!</a:t>
            </a:r>
          </a:p>
          <a:p>
            <a:r>
              <a:rPr lang="en-US" dirty="0" smtClean="0"/>
              <a:t>Small ground truth size or non-independent classifiers require a different model</a:t>
            </a:r>
            <a:r>
              <a:rPr lang="mr-IN" dirty="0"/>
              <a:t> </a:t>
            </a:r>
            <a:r>
              <a:rPr lang="mr-IN" dirty="0" smtClean="0"/>
              <a:t>.... </a:t>
            </a:r>
            <a:r>
              <a:rPr lang="en-US" dirty="0" smtClean="0"/>
              <a:t>O</a:t>
            </a:r>
            <a:r>
              <a:rPr lang="mr-IN" dirty="0" smtClean="0"/>
              <a:t>ur secret sauce.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7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/>
          <p:cNvGrpSpPr>
            <a:grpSpLocks/>
          </p:cNvGrpSpPr>
          <p:nvPr/>
        </p:nvGrpSpPr>
        <p:grpSpPr bwMode="auto">
          <a:xfrm>
            <a:off x="3932238" y="2184400"/>
            <a:ext cx="2462212" cy="3209925"/>
            <a:chOff x="2477" y="1376"/>
            <a:chExt cx="1551" cy="2022"/>
          </a:xfrm>
        </p:grpSpPr>
        <p:sp>
          <p:nvSpPr>
            <p:cNvPr id="12291" name="Freeform 3"/>
            <p:cNvSpPr>
              <a:spLocks/>
            </p:cNvSpPr>
            <p:nvPr/>
          </p:nvSpPr>
          <p:spPr bwMode="auto">
            <a:xfrm flipH="1">
              <a:off x="2477" y="2718"/>
              <a:ext cx="1551" cy="680"/>
            </a:xfrm>
            <a:custGeom>
              <a:avLst/>
              <a:gdLst>
                <a:gd name="T0" fmla="*/ 14 w 1445"/>
                <a:gd name="T1" fmla="*/ 293 h 503"/>
                <a:gd name="T2" fmla="*/ 102 w 1445"/>
                <a:gd name="T3" fmla="*/ 219 h 503"/>
                <a:gd name="T4" fmla="*/ 182 w 1445"/>
                <a:gd name="T5" fmla="*/ 149 h 503"/>
                <a:gd name="T6" fmla="*/ 238 w 1445"/>
                <a:gd name="T7" fmla="*/ 99 h 503"/>
                <a:gd name="T8" fmla="*/ 309 w 1445"/>
                <a:gd name="T9" fmla="*/ 35 h 503"/>
                <a:gd name="T10" fmla="*/ 340 w 1445"/>
                <a:gd name="T11" fmla="*/ 0 h 503"/>
                <a:gd name="T12" fmla="*/ 508 w 1445"/>
                <a:gd name="T13" fmla="*/ 25 h 503"/>
                <a:gd name="T14" fmla="*/ 562 w 1445"/>
                <a:gd name="T15" fmla="*/ 40 h 503"/>
                <a:gd name="T16" fmla="*/ 704 w 1445"/>
                <a:gd name="T17" fmla="*/ 60 h 503"/>
                <a:gd name="T18" fmla="*/ 862 w 1445"/>
                <a:gd name="T19" fmla="*/ 80 h 503"/>
                <a:gd name="T20" fmla="*/ 922 w 1445"/>
                <a:gd name="T21" fmla="*/ 85 h 503"/>
                <a:gd name="T22" fmla="*/ 1180 w 1445"/>
                <a:gd name="T23" fmla="*/ 104 h 503"/>
                <a:gd name="T24" fmla="*/ 1370 w 1445"/>
                <a:gd name="T25" fmla="*/ 109 h 503"/>
                <a:gd name="T26" fmla="*/ 1373 w 1445"/>
                <a:gd name="T27" fmla="*/ 109 h 503"/>
                <a:gd name="T28" fmla="*/ 1416 w 1445"/>
                <a:gd name="T29" fmla="*/ 119 h 503"/>
                <a:gd name="T30" fmla="*/ 1433 w 1445"/>
                <a:gd name="T31" fmla="*/ 139 h 503"/>
                <a:gd name="T32" fmla="*/ 1407 w 1445"/>
                <a:gd name="T33" fmla="*/ 174 h 503"/>
                <a:gd name="T34" fmla="*/ 1370 w 1445"/>
                <a:gd name="T35" fmla="*/ 204 h 503"/>
                <a:gd name="T36" fmla="*/ 1348 w 1445"/>
                <a:gd name="T37" fmla="*/ 219 h 503"/>
                <a:gd name="T38" fmla="*/ 1291 w 1445"/>
                <a:gd name="T39" fmla="*/ 263 h 503"/>
                <a:gd name="T40" fmla="*/ 1248 w 1445"/>
                <a:gd name="T41" fmla="*/ 293 h 503"/>
                <a:gd name="T42" fmla="*/ 1237 w 1445"/>
                <a:gd name="T43" fmla="*/ 308 h 503"/>
                <a:gd name="T44" fmla="*/ 1192 w 1445"/>
                <a:gd name="T45" fmla="*/ 343 h 503"/>
                <a:gd name="T46" fmla="*/ 1160 w 1445"/>
                <a:gd name="T47" fmla="*/ 378 h 503"/>
                <a:gd name="T48" fmla="*/ 1143 w 1445"/>
                <a:gd name="T49" fmla="*/ 413 h 503"/>
                <a:gd name="T50" fmla="*/ 1121 w 1445"/>
                <a:gd name="T51" fmla="*/ 492 h 503"/>
                <a:gd name="T52" fmla="*/ 1095 w 1445"/>
                <a:gd name="T53" fmla="*/ 502 h 503"/>
                <a:gd name="T54" fmla="*/ 1061 w 1445"/>
                <a:gd name="T55" fmla="*/ 492 h 503"/>
                <a:gd name="T56" fmla="*/ 1018 w 1445"/>
                <a:gd name="T57" fmla="*/ 477 h 503"/>
                <a:gd name="T58" fmla="*/ 928 w 1445"/>
                <a:gd name="T59" fmla="*/ 452 h 503"/>
                <a:gd name="T60" fmla="*/ 851 w 1445"/>
                <a:gd name="T61" fmla="*/ 427 h 503"/>
                <a:gd name="T62" fmla="*/ 803 w 1445"/>
                <a:gd name="T63" fmla="*/ 413 h 503"/>
                <a:gd name="T64" fmla="*/ 775 w 1445"/>
                <a:gd name="T65" fmla="*/ 398 h 503"/>
                <a:gd name="T66" fmla="*/ 763 w 1445"/>
                <a:gd name="T67" fmla="*/ 393 h 503"/>
                <a:gd name="T68" fmla="*/ 723 w 1445"/>
                <a:gd name="T69" fmla="*/ 373 h 503"/>
                <a:gd name="T70" fmla="*/ 698 w 1445"/>
                <a:gd name="T71" fmla="*/ 363 h 503"/>
                <a:gd name="T72" fmla="*/ 667 w 1445"/>
                <a:gd name="T73" fmla="*/ 353 h 503"/>
                <a:gd name="T74" fmla="*/ 647 w 1445"/>
                <a:gd name="T75" fmla="*/ 348 h 503"/>
                <a:gd name="T76" fmla="*/ 621 w 1445"/>
                <a:gd name="T77" fmla="*/ 338 h 503"/>
                <a:gd name="T78" fmla="*/ 565 w 1445"/>
                <a:gd name="T79" fmla="*/ 333 h 503"/>
                <a:gd name="T80" fmla="*/ 516 w 1445"/>
                <a:gd name="T81" fmla="*/ 318 h 503"/>
                <a:gd name="T82" fmla="*/ 494 w 1445"/>
                <a:gd name="T83" fmla="*/ 313 h 503"/>
                <a:gd name="T84" fmla="*/ 426 w 1445"/>
                <a:gd name="T85" fmla="*/ 293 h 503"/>
                <a:gd name="T86" fmla="*/ 375 w 1445"/>
                <a:gd name="T87" fmla="*/ 283 h 503"/>
                <a:gd name="T88" fmla="*/ 292 w 1445"/>
                <a:gd name="T89" fmla="*/ 268 h 503"/>
                <a:gd name="T90" fmla="*/ 116 w 1445"/>
                <a:gd name="T91" fmla="*/ 278 h 503"/>
                <a:gd name="T92" fmla="*/ 60 w 1445"/>
                <a:gd name="T93" fmla="*/ 288 h 503"/>
                <a:gd name="T94" fmla="*/ 45 w 1445"/>
                <a:gd name="T95" fmla="*/ 288 h 503"/>
                <a:gd name="T96" fmla="*/ 20 w 1445"/>
                <a:gd name="T97" fmla="*/ 293 h 503"/>
                <a:gd name="T98" fmla="*/ 9 w 1445"/>
                <a:gd name="T99" fmla="*/ 298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45" h="503">
                  <a:moveTo>
                    <a:pt x="0" y="298"/>
                  </a:moveTo>
                  <a:lnTo>
                    <a:pt x="6" y="298"/>
                  </a:lnTo>
                  <a:lnTo>
                    <a:pt x="14" y="293"/>
                  </a:lnTo>
                  <a:lnTo>
                    <a:pt x="40" y="278"/>
                  </a:lnTo>
                  <a:lnTo>
                    <a:pt x="60" y="258"/>
                  </a:lnTo>
                  <a:lnTo>
                    <a:pt x="102" y="219"/>
                  </a:lnTo>
                  <a:lnTo>
                    <a:pt x="133" y="189"/>
                  </a:lnTo>
                  <a:lnTo>
                    <a:pt x="165" y="159"/>
                  </a:lnTo>
                  <a:lnTo>
                    <a:pt x="182" y="149"/>
                  </a:lnTo>
                  <a:lnTo>
                    <a:pt x="196" y="134"/>
                  </a:lnTo>
                  <a:lnTo>
                    <a:pt x="219" y="119"/>
                  </a:lnTo>
                  <a:lnTo>
                    <a:pt x="238" y="99"/>
                  </a:lnTo>
                  <a:lnTo>
                    <a:pt x="267" y="75"/>
                  </a:lnTo>
                  <a:lnTo>
                    <a:pt x="295" y="45"/>
                  </a:lnTo>
                  <a:lnTo>
                    <a:pt x="309" y="35"/>
                  </a:lnTo>
                  <a:lnTo>
                    <a:pt x="323" y="25"/>
                  </a:lnTo>
                  <a:lnTo>
                    <a:pt x="332" y="15"/>
                  </a:lnTo>
                  <a:lnTo>
                    <a:pt x="340" y="0"/>
                  </a:lnTo>
                  <a:lnTo>
                    <a:pt x="411" y="10"/>
                  </a:lnTo>
                  <a:lnTo>
                    <a:pt x="482" y="15"/>
                  </a:lnTo>
                  <a:lnTo>
                    <a:pt x="508" y="25"/>
                  </a:lnTo>
                  <a:lnTo>
                    <a:pt x="533" y="30"/>
                  </a:lnTo>
                  <a:lnTo>
                    <a:pt x="548" y="35"/>
                  </a:lnTo>
                  <a:lnTo>
                    <a:pt x="562" y="40"/>
                  </a:lnTo>
                  <a:lnTo>
                    <a:pt x="599" y="45"/>
                  </a:lnTo>
                  <a:lnTo>
                    <a:pt x="633" y="50"/>
                  </a:lnTo>
                  <a:lnTo>
                    <a:pt x="704" y="60"/>
                  </a:lnTo>
                  <a:lnTo>
                    <a:pt x="772" y="65"/>
                  </a:lnTo>
                  <a:lnTo>
                    <a:pt x="817" y="75"/>
                  </a:lnTo>
                  <a:lnTo>
                    <a:pt x="862" y="80"/>
                  </a:lnTo>
                  <a:lnTo>
                    <a:pt x="882" y="85"/>
                  </a:lnTo>
                  <a:lnTo>
                    <a:pt x="902" y="85"/>
                  </a:lnTo>
                  <a:lnTo>
                    <a:pt x="922" y="85"/>
                  </a:lnTo>
                  <a:lnTo>
                    <a:pt x="942" y="85"/>
                  </a:lnTo>
                  <a:lnTo>
                    <a:pt x="1061" y="94"/>
                  </a:lnTo>
                  <a:lnTo>
                    <a:pt x="1180" y="104"/>
                  </a:lnTo>
                  <a:lnTo>
                    <a:pt x="1274" y="99"/>
                  </a:lnTo>
                  <a:lnTo>
                    <a:pt x="1367" y="109"/>
                  </a:lnTo>
                  <a:lnTo>
                    <a:pt x="1370" y="109"/>
                  </a:lnTo>
                  <a:lnTo>
                    <a:pt x="1370" y="109"/>
                  </a:lnTo>
                  <a:lnTo>
                    <a:pt x="1370" y="109"/>
                  </a:lnTo>
                  <a:lnTo>
                    <a:pt x="1373" y="109"/>
                  </a:lnTo>
                  <a:lnTo>
                    <a:pt x="1379" y="109"/>
                  </a:lnTo>
                  <a:lnTo>
                    <a:pt x="1387" y="109"/>
                  </a:lnTo>
                  <a:lnTo>
                    <a:pt x="1416" y="119"/>
                  </a:lnTo>
                  <a:lnTo>
                    <a:pt x="1444" y="124"/>
                  </a:lnTo>
                  <a:lnTo>
                    <a:pt x="1438" y="134"/>
                  </a:lnTo>
                  <a:lnTo>
                    <a:pt x="1433" y="139"/>
                  </a:lnTo>
                  <a:lnTo>
                    <a:pt x="1427" y="149"/>
                  </a:lnTo>
                  <a:lnTo>
                    <a:pt x="1418" y="164"/>
                  </a:lnTo>
                  <a:lnTo>
                    <a:pt x="1407" y="174"/>
                  </a:lnTo>
                  <a:lnTo>
                    <a:pt x="1396" y="179"/>
                  </a:lnTo>
                  <a:lnTo>
                    <a:pt x="1384" y="194"/>
                  </a:lnTo>
                  <a:lnTo>
                    <a:pt x="1370" y="204"/>
                  </a:lnTo>
                  <a:lnTo>
                    <a:pt x="1367" y="209"/>
                  </a:lnTo>
                  <a:lnTo>
                    <a:pt x="1362" y="214"/>
                  </a:lnTo>
                  <a:lnTo>
                    <a:pt x="1348" y="219"/>
                  </a:lnTo>
                  <a:lnTo>
                    <a:pt x="1325" y="234"/>
                  </a:lnTo>
                  <a:lnTo>
                    <a:pt x="1305" y="254"/>
                  </a:lnTo>
                  <a:lnTo>
                    <a:pt x="1291" y="263"/>
                  </a:lnTo>
                  <a:lnTo>
                    <a:pt x="1277" y="273"/>
                  </a:lnTo>
                  <a:lnTo>
                    <a:pt x="1262" y="283"/>
                  </a:lnTo>
                  <a:lnTo>
                    <a:pt x="1248" y="293"/>
                  </a:lnTo>
                  <a:lnTo>
                    <a:pt x="1240" y="303"/>
                  </a:lnTo>
                  <a:lnTo>
                    <a:pt x="1237" y="303"/>
                  </a:lnTo>
                  <a:lnTo>
                    <a:pt x="1237" y="308"/>
                  </a:lnTo>
                  <a:lnTo>
                    <a:pt x="1231" y="308"/>
                  </a:lnTo>
                  <a:lnTo>
                    <a:pt x="1211" y="328"/>
                  </a:lnTo>
                  <a:lnTo>
                    <a:pt x="1192" y="343"/>
                  </a:lnTo>
                  <a:lnTo>
                    <a:pt x="1180" y="358"/>
                  </a:lnTo>
                  <a:lnTo>
                    <a:pt x="1169" y="368"/>
                  </a:lnTo>
                  <a:lnTo>
                    <a:pt x="1160" y="378"/>
                  </a:lnTo>
                  <a:lnTo>
                    <a:pt x="1152" y="388"/>
                  </a:lnTo>
                  <a:lnTo>
                    <a:pt x="1149" y="403"/>
                  </a:lnTo>
                  <a:lnTo>
                    <a:pt x="1143" y="413"/>
                  </a:lnTo>
                  <a:lnTo>
                    <a:pt x="1132" y="447"/>
                  </a:lnTo>
                  <a:lnTo>
                    <a:pt x="1121" y="482"/>
                  </a:lnTo>
                  <a:lnTo>
                    <a:pt x="1121" y="492"/>
                  </a:lnTo>
                  <a:lnTo>
                    <a:pt x="1118" y="497"/>
                  </a:lnTo>
                  <a:lnTo>
                    <a:pt x="1112" y="502"/>
                  </a:lnTo>
                  <a:lnTo>
                    <a:pt x="1095" y="502"/>
                  </a:lnTo>
                  <a:lnTo>
                    <a:pt x="1078" y="497"/>
                  </a:lnTo>
                  <a:lnTo>
                    <a:pt x="1070" y="497"/>
                  </a:lnTo>
                  <a:lnTo>
                    <a:pt x="1061" y="492"/>
                  </a:lnTo>
                  <a:lnTo>
                    <a:pt x="1050" y="487"/>
                  </a:lnTo>
                  <a:lnTo>
                    <a:pt x="1041" y="482"/>
                  </a:lnTo>
                  <a:lnTo>
                    <a:pt x="1018" y="477"/>
                  </a:lnTo>
                  <a:lnTo>
                    <a:pt x="996" y="472"/>
                  </a:lnTo>
                  <a:lnTo>
                    <a:pt x="962" y="462"/>
                  </a:lnTo>
                  <a:lnTo>
                    <a:pt x="928" y="452"/>
                  </a:lnTo>
                  <a:lnTo>
                    <a:pt x="902" y="442"/>
                  </a:lnTo>
                  <a:lnTo>
                    <a:pt x="874" y="437"/>
                  </a:lnTo>
                  <a:lnTo>
                    <a:pt x="851" y="427"/>
                  </a:lnTo>
                  <a:lnTo>
                    <a:pt x="826" y="418"/>
                  </a:lnTo>
                  <a:lnTo>
                    <a:pt x="814" y="418"/>
                  </a:lnTo>
                  <a:lnTo>
                    <a:pt x="803" y="413"/>
                  </a:lnTo>
                  <a:lnTo>
                    <a:pt x="794" y="408"/>
                  </a:lnTo>
                  <a:lnTo>
                    <a:pt x="783" y="403"/>
                  </a:lnTo>
                  <a:lnTo>
                    <a:pt x="775" y="398"/>
                  </a:lnTo>
                  <a:lnTo>
                    <a:pt x="772" y="393"/>
                  </a:lnTo>
                  <a:lnTo>
                    <a:pt x="769" y="393"/>
                  </a:lnTo>
                  <a:lnTo>
                    <a:pt x="763" y="393"/>
                  </a:lnTo>
                  <a:lnTo>
                    <a:pt x="749" y="388"/>
                  </a:lnTo>
                  <a:lnTo>
                    <a:pt x="732" y="378"/>
                  </a:lnTo>
                  <a:lnTo>
                    <a:pt x="723" y="373"/>
                  </a:lnTo>
                  <a:lnTo>
                    <a:pt x="715" y="373"/>
                  </a:lnTo>
                  <a:lnTo>
                    <a:pt x="706" y="368"/>
                  </a:lnTo>
                  <a:lnTo>
                    <a:pt x="698" y="363"/>
                  </a:lnTo>
                  <a:lnTo>
                    <a:pt x="689" y="358"/>
                  </a:lnTo>
                  <a:lnTo>
                    <a:pt x="678" y="358"/>
                  </a:lnTo>
                  <a:lnTo>
                    <a:pt x="667" y="353"/>
                  </a:lnTo>
                  <a:lnTo>
                    <a:pt x="658" y="353"/>
                  </a:lnTo>
                  <a:lnTo>
                    <a:pt x="653" y="348"/>
                  </a:lnTo>
                  <a:lnTo>
                    <a:pt x="647" y="348"/>
                  </a:lnTo>
                  <a:lnTo>
                    <a:pt x="641" y="348"/>
                  </a:lnTo>
                  <a:lnTo>
                    <a:pt x="638" y="348"/>
                  </a:lnTo>
                  <a:lnTo>
                    <a:pt x="621" y="338"/>
                  </a:lnTo>
                  <a:lnTo>
                    <a:pt x="601" y="333"/>
                  </a:lnTo>
                  <a:lnTo>
                    <a:pt x="582" y="333"/>
                  </a:lnTo>
                  <a:lnTo>
                    <a:pt x="565" y="333"/>
                  </a:lnTo>
                  <a:lnTo>
                    <a:pt x="545" y="328"/>
                  </a:lnTo>
                  <a:lnTo>
                    <a:pt x="525" y="318"/>
                  </a:lnTo>
                  <a:lnTo>
                    <a:pt x="516" y="318"/>
                  </a:lnTo>
                  <a:lnTo>
                    <a:pt x="514" y="318"/>
                  </a:lnTo>
                  <a:lnTo>
                    <a:pt x="511" y="318"/>
                  </a:lnTo>
                  <a:lnTo>
                    <a:pt x="494" y="313"/>
                  </a:lnTo>
                  <a:lnTo>
                    <a:pt x="471" y="303"/>
                  </a:lnTo>
                  <a:lnTo>
                    <a:pt x="445" y="298"/>
                  </a:lnTo>
                  <a:lnTo>
                    <a:pt x="426" y="293"/>
                  </a:lnTo>
                  <a:lnTo>
                    <a:pt x="406" y="288"/>
                  </a:lnTo>
                  <a:lnTo>
                    <a:pt x="386" y="288"/>
                  </a:lnTo>
                  <a:lnTo>
                    <a:pt x="375" y="283"/>
                  </a:lnTo>
                  <a:lnTo>
                    <a:pt x="360" y="283"/>
                  </a:lnTo>
                  <a:lnTo>
                    <a:pt x="326" y="273"/>
                  </a:lnTo>
                  <a:lnTo>
                    <a:pt x="292" y="268"/>
                  </a:lnTo>
                  <a:lnTo>
                    <a:pt x="247" y="273"/>
                  </a:lnTo>
                  <a:lnTo>
                    <a:pt x="204" y="273"/>
                  </a:lnTo>
                  <a:lnTo>
                    <a:pt x="116" y="278"/>
                  </a:lnTo>
                  <a:lnTo>
                    <a:pt x="91" y="283"/>
                  </a:lnTo>
                  <a:lnTo>
                    <a:pt x="65" y="288"/>
                  </a:lnTo>
                  <a:lnTo>
                    <a:pt x="60" y="288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5" y="288"/>
                  </a:lnTo>
                  <a:lnTo>
                    <a:pt x="40" y="288"/>
                  </a:lnTo>
                  <a:lnTo>
                    <a:pt x="26" y="293"/>
                  </a:lnTo>
                  <a:lnTo>
                    <a:pt x="20" y="293"/>
                  </a:lnTo>
                  <a:lnTo>
                    <a:pt x="17" y="293"/>
                  </a:lnTo>
                  <a:lnTo>
                    <a:pt x="11" y="298"/>
                  </a:lnTo>
                  <a:lnTo>
                    <a:pt x="9" y="298"/>
                  </a:lnTo>
                  <a:lnTo>
                    <a:pt x="6" y="298"/>
                  </a:lnTo>
                  <a:lnTo>
                    <a:pt x="0" y="298"/>
                  </a:lnTo>
                </a:path>
              </a:pathLst>
            </a:custGeom>
            <a:solidFill>
              <a:srgbClr val="FFFFCF">
                <a:alpha val="50000"/>
              </a:srgbClr>
            </a:solidFill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2" name="AutoShape 4"/>
            <p:cNvSpPr>
              <a:spLocks noChangeArrowheads="1"/>
            </p:cNvSpPr>
            <p:nvPr/>
          </p:nvSpPr>
          <p:spPr bwMode="auto">
            <a:xfrm flipH="1">
              <a:off x="2694" y="1904"/>
              <a:ext cx="455" cy="93"/>
            </a:xfrm>
            <a:prstGeom prst="parallelogram">
              <a:avLst>
                <a:gd name="adj" fmla="val 122267"/>
              </a:avLst>
            </a:prstGeom>
            <a:solidFill>
              <a:srgbClr val="FFFFCF">
                <a:alpha val="50000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3" name="Line 5"/>
            <p:cNvSpPr>
              <a:spLocks noChangeShapeType="1"/>
            </p:cNvSpPr>
            <p:nvPr/>
          </p:nvSpPr>
          <p:spPr bwMode="auto">
            <a:xfrm flipH="1">
              <a:off x="2801" y="1392"/>
              <a:ext cx="131" cy="5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4" name="Line 6"/>
            <p:cNvSpPr>
              <a:spLocks noChangeShapeType="1"/>
            </p:cNvSpPr>
            <p:nvPr/>
          </p:nvSpPr>
          <p:spPr bwMode="auto">
            <a:xfrm flipH="1">
              <a:off x="2693" y="1386"/>
              <a:ext cx="243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5" name="Line 7"/>
            <p:cNvSpPr>
              <a:spLocks noChangeShapeType="1"/>
            </p:cNvSpPr>
            <p:nvPr/>
          </p:nvSpPr>
          <p:spPr bwMode="auto">
            <a:xfrm>
              <a:off x="2930" y="1376"/>
              <a:ext cx="214" cy="6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6" name="Line 8"/>
            <p:cNvSpPr>
              <a:spLocks noChangeShapeType="1"/>
            </p:cNvSpPr>
            <p:nvPr/>
          </p:nvSpPr>
          <p:spPr bwMode="auto">
            <a:xfrm flipH="1" flipV="1">
              <a:off x="2932" y="1387"/>
              <a:ext cx="102" cy="5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297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Ground Truth for </a:t>
            </a:r>
            <a:r>
              <a:rPr lang="en-US" dirty="0" err="1" smtClean="0"/>
              <a:t>Regressors</a:t>
            </a:r>
            <a:endParaRPr lang="en-US" sz="3600" dirty="0"/>
          </a:p>
        </p:txBody>
      </p:sp>
      <p:grpSp>
        <p:nvGrpSpPr>
          <p:cNvPr id="12298" name="Group 10"/>
          <p:cNvGrpSpPr>
            <a:grpSpLocks/>
          </p:cNvGrpSpPr>
          <p:nvPr/>
        </p:nvGrpSpPr>
        <p:grpSpPr bwMode="auto">
          <a:xfrm>
            <a:off x="4271963" y="1995488"/>
            <a:ext cx="688975" cy="212725"/>
            <a:chOff x="2691" y="1257"/>
            <a:chExt cx="434" cy="134"/>
          </a:xfrm>
        </p:grpSpPr>
        <p:sp>
          <p:nvSpPr>
            <p:cNvPr id="12299" name="Oval 11"/>
            <p:cNvSpPr>
              <a:spLocks noChangeArrowheads="1"/>
            </p:cNvSpPr>
            <p:nvPr/>
          </p:nvSpPr>
          <p:spPr bwMode="auto">
            <a:xfrm rot="2640000" flipH="1">
              <a:off x="2945" y="1311"/>
              <a:ext cx="180" cy="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0" name="Oval 12"/>
            <p:cNvSpPr>
              <a:spLocks noChangeArrowheads="1"/>
            </p:cNvSpPr>
            <p:nvPr/>
          </p:nvSpPr>
          <p:spPr bwMode="auto">
            <a:xfrm flipH="1">
              <a:off x="2691" y="1311"/>
              <a:ext cx="425" cy="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1" name="Oval 13"/>
            <p:cNvSpPr>
              <a:spLocks noChangeArrowheads="1"/>
            </p:cNvSpPr>
            <p:nvPr/>
          </p:nvSpPr>
          <p:spPr bwMode="auto">
            <a:xfrm rot="2640000" flipH="1">
              <a:off x="2700" y="1320"/>
              <a:ext cx="398" cy="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2" name="Oval 14"/>
            <p:cNvSpPr>
              <a:spLocks noChangeArrowheads="1"/>
            </p:cNvSpPr>
            <p:nvPr/>
          </p:nvSpPr>
          <p:spPr bwMode="auto">
            <a:xfrm rot="5340000" flipH="1">
              <a:off x="2982" y="1284"/>
              <a:ext cx="125" cy="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3785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"/>
          <p:cNvSpPr>
            <a:spLocks/>
          </p:cNvSpPr>
          <p:nvPr/>
        </p:nvSpPr>
        <p:spPr bwMode="auto">
          <a:xfrm flipH="1">
            <a:off x="3124200" y="4541838"/>
            <a:ext cx="2555875" cy="1146175"/>
          </a:xfrm>
          <a:custGeom>
            <a:avLst/>
            <a:gdLst>
              <a:gd name="T0" fmla="*/ 44 w 1500"/>
              <a:gd name="T1" fmla="*/ 240 h 534"/>
              <a:gd name="T2" fmla="*/ 109 w 1500"/>
              <a:gd name="T3" fmla="*/ 188 h 534"/>
              <a:gd name="T4" fmla="*/ 163 w 1500"/>
              <a:gd name="T5" fmla="*/ 141 h 534"/>
              <a:gd name="T6" fmla="*/ 203 w 1500"/>
              <a:gd name="T7" fmla="*/ 115 h 534"/>
              <a:gd name="T8" fmla="*/ 239 w 1500"/>
              <a:gd name="T9" fmla="*/ 94 h 534"/>
              <a:gd name="T10" fmla="*/ 293 w 1500"/>
              <a:gd name="T11" fmla="*/ 47 h 534"/>
              <a:gd name="T12" fmla="*/ 347 w 1500"/>
              <a:gd name="T13" fmla="*/ 0 h 534"/>
              <a:gd name="T14" fmla="*/ 423 w 1500"/>
              <a:gd name="T15" fmla="*/ 16 h 534"/>
              <a:gd name="T16" fmla="*/ 567 w 1500"/>
              <a:gd name="T17" fmla="*/ 31 h 534"/>
              <a:gd name="T18" fmla="*/ 1015 w 1500"/>
              <a:gd name="T19" fmla="*/ 26 h 534"/>
              <a:gd name="T20" fmla="*/ 1181 w 1500"/>
              <a:gd name="T21" fmla="*/ 37 h 534"/>
              <a:gd name="T22" fmla="*/ 1221 w 1500"/>
              <a:gd name="T23" fmla="*/ 47 h 534"/>
              <a:gd name="T24" fmla="*/ 1271 w 1500"/>
              <a:gd name="T25" fmla="*/ 42 h 534"/>
              <a:gd name="T26" fmla="*/ 1358 w 1500"/>
              <a:gd name="T27" fmla="*/ 37 h 534"/>
              <a:gd name="T28" fmla="*/ 1499 w 1500"/>
              <a:gd name="T29" fmla="*/ 37 h 534"/>
              <a:gd name="T30" fmla="*/ 1456 w 1500"/>
              <a:gd name="T31" fmla="*/ 94 h 534"/>
              <a:gd name="T32" fmla="*/ 1423 w 1500"/>
              <a:gd name="T33" fmla="*/ 126 h 534"/>
              <a:gd name="T34" fmla="*/ 1405 w 1500"/>
              <a:gd name="T35" fmla="*/ 146 h 534"/>
              <a:gd name="T36" fmla="*/ 1394 w 1500"/>
              <a:gd name="T37" fmla="*/ 157 h 534"/>
              <a:gd name="T38" fmla="*/ 1232 w 1500"/>
              <a:gd name="T39" fmla="*/ 314 h 534"/>
              <a:gd name="T40" fmla="*/ 1170 w 1500"/>
              <a:gd name="T41" fmla="*/ 402 h 534"/>
              <a:gd name="T42" fmla="*/ 1149 w 1500"/>
              <a:gd name="T43" fmla="*/ 470 h 534"/>
              <a:gd name="T44" fmla="*/ 1134 w 1500"/>
              <a:gd name="T45" fmla="*/ 502 h 534"/>
              <a:gd name="T46" fmla="*/ 1120 w 1500"/>
              <a:gd name="T47" fmla="*/ 523 h 534"/>
              <a:gd name="T48" fmla="*/ 1113 w 1500"/>
              <a:gd name="T49" fmla="*/ 528 h 534"/>
              <a:gd name="T50" fmla="*/ 1098 w 1500"/>
              <a:gd name="T51" fmla="*/ 533 h 534"/>
              <a:gd name="T52" fmla="*/ 1001 w 1500"/>
              <a:gd name="T53" fmla="*/ 528 h 534"/>
              <a:gd name="T54" fmla="*/ 874 w 1500"/>
              <a:gd name="T55" fmla="*/ 512 h 534"/>
              <a:gd name="T56" fmla="*/ 820 w 1500"/>
              <a:gd name="T57" fmla="*/ 496 h 534"/>
              <a:gd name="T58" fmla="*/ 798 w 1500"/>
              <a:gd name="T59" fmla="*/ 491 h 534"/>
              <a:gd name="T60" fmla="*/ 759 w 1500"/>
              <a:gd name="T61" fmla="*/ 481 h 534"/>
              <a:gd name="T62" fmla="*/ 715 w 1500"/>
              <a:gd name="T63" fmla="*/ 476 h 534"/>
              <a:gd name="T64" fmla="*/ 701 w 1500"/>
              <a:gd name="T65" fmla="*/ 470 h 534"/>
              <a:gd name="T66" fmla="*/ 686 w 1500"/>
              <a:gd name="T67" fmla="*/ 465 h 534"/>
              <a:gd name="T68" fmla="*/ 665 w 1500"/>
              <a:gd name="T69" fmla="*/ 460 h 534"/>
              <a:gd name="T70" fmla="*/ 647 w 1500"/>
              <a:gd name="T71" fmla="*/ 449 h 534"/>
              <a:gd name="T72" fmla="*/ 607 w 1500"/>
              <a:gd name="T73" fmla="*/ 439 h 534"/>
              <a:gd name="T74" fmla="*/ 589 w 1500"/>
              <a:gd name="T75" fmla="*/ 429 h 534"/>
              <a:gd name="T76" fmla="*/ 531 w 1500"/>
              <a:gd name="T77" fmla="*/ 397 h 534"/>
              <a:gd name="T78" fmla="*/ 401 w 1500"/>
              <a:gd name="T79" fmla="*/ 350 h 534"/>
              <a:gd name="T80" fmla="*/ 347 w 1500"/>
              <a:gd name="T81" fmla="*/ 329 h 534"/>
              <a:gd name="T82" fmla="*/ 275 w 1500"/>
              <a:gd name="T83" fmla="*/ 314 h 534"/>
              <a:gd name="T84" fmla="*/ 206 w 1500"/>
              <a:gd name="T85" fmla="*/ 298 h 534"/>
              <a:gd name="T86" fmla="*/ 188 w 1500"/>
              <a:gd name="T87" fmla="*/ 293 h 534"/>
              <a:gd name="T88" fmla="*/ 98 w 1500"/>
              <a:gd name="T89" fmla="*/ 272 h 534"/>
              <a:gd name="T90" fmla="*/ 0 w 1500"/>
              <a:gd name="T91" fmla="*/ 267 h 534"/>
              <a:gd name="T92" fmla="*/ 11 w 1500"/>
              <a:gd name="T93" fmla="*/ 267 h 534"/>
              <a:gd name="T94" fmla="*/ 4 w 1500"/>
              <a:gd name="T95" fmla="*/ 272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00" h="534">
                <a:moveTo>
                  <a:pt x="4" y="272"/>
                </a:moveTo>
                <a:lnTo>
                  <a:pt x="26" y="256"/>
                </a:lnTo>
                <a:lnTo>
                  <a:pt x="44" y="240"/>
                </a:lnTo>
                <a:lnTo>
                  <a:pt x="62" y="225"/>
                </a:lnTo>
                <a:lnTo>
                  <a:pt x="80" y="209"/>
                </a:lnTo>
                <a:lnTo>
                  <a:pt x="109" y="188"/>
                </a:lnTo>
                <a:lnTo>
                  <a:pt x="134" y="167"/>
                </a:lnTo>
                <a:lnTo>
                  <a:pt x="148" y="157"/>
                </a:lnTo>
                <a:lnTo>
                  <a:pt x="163" y="141"/>
                </a:lnTo>
                <a:lnTo>
                  <a:pt x="177" y="131"/>
                </a:lnTo>
                <a:lnTo>
                  <a:pt x="192" y="120"/>
                </a:lnTo>
                <a:lnTo>
                  <a:pt x="203" y="115"/>
                </a:lnTo>
                <a:lnTo>
                  <a:pt x="213" y="110"/>
                </a:lnTo>
                <a:lnTo>
                  <a:pt x="228" y="105"/>
                </a:lnTo>
                <a:lnTo>
                  <a:pt x="239" y="94"/>
                </a:lnTo>
                <a:lnTo>
                  <a:pt x="260" y="73"/>
                </a:lnTo>
                <a:lnTo>
                  <a:pt x="282" y="52"/>
                </a:lnTo>
                <a:lnTo>
                  <a:pt x="293" y="47"/>
                </a:lnTo>
                <a:lnTo>
                  <a:pt x="300" y="37"/>
                </a:lnTo>
                <a:lnTo>
                  <a:pt x="322" y="16"/>
                </a:lnTo>
                <a:lnTo>
                  <a:pt x="347" y="0"/>
                </a:lnTo>
                <a:lnTo>
                  <a:pt x="376" y="5"/>
                </a:lnTo>
                <a:lnTo>
                  <a:pt x="398" y="11"/>
                </a:lnTo>
                <a:lnTo>
                  <a:pt x="423" y="16"/>
                </a:lnTo>
                <a:lnTo>
                  <a:pt x="448" y="21"/>
                </a:lnTo>
                <a:lnTo>
                  <a:pt x="510" y="26"/>
                </a:lnTo>
                <a:lnTo>
                  <a:pt x="567" y="31"/>
                </a:lnTo>
                <a:lnTo>
                  <a:pt x="762" y="31"/>
                </a:lnTo>
                <a:lnTo>
                  <a:pt x="957" y="26"/>
                </a:lnTo>
                <a:lnTo>
                  <a:pt x="1015" y="26"/>
                </a:lnTo>
                <a:lnTo>
                  <a:pt x="1069" y="26"/>
                </a:lnTo>
                <a:lnTo>
                  <a:pt x="1127" y="31"/>
                </a:lnTo>
                <a:lnTo>
                  <a:pt x="1181" y="37"/>
                </a:lnTo>
                <a:lnTo>
                  <a:pt x="1196" y="42"/>
                </a:lnTo>
                <a:lnTo>
                  <a:pt x="1206" y="42"/>
                </a:lnTo>
                <a:lnTo>
                  <a:pt x="1221" y="47"/>
                </a:lnTo>
                <a:lnTo>
                  <a:pt x="1228" y="47"/>
                </a:lnTo>
                <a:lnTo>
                  <a:pt x="1246" y="42"/>
                </a:lnTo>
                <a:lnTo>
                  <a:pt x="1271" y="42"/>
                </a:lnTo>
                <a:lnTo>
                  <a:pt x="1290" y="42"/>
                </a:lnTo>
                <a:lnTo>
                  <a:pt x="1311" y="42"/>
                </a:lnTo>
                <a:lnTo>
                  <a:pt x="1358" y="37"/>
                </a:lnTo>
                <a:lnTo>
                  <a:pt x="1405" y="42"/>
                </a:lnTo>
                <a:lnTo>
                  <a:pt x="1452" y="42"/>
                </a:lnTo>
                <a:lnTo>
                  <a:pt x="1499" y="37"/>
                </a:lnTo>
                <a:lnTo>
                  <a:pt x="1481" y="63"/>
                </a:lnTo>
                <a:lnTo>
                  <a:pt x="1459" y="84"/>
                </a:lnTo>
                <a:lnTo>
                  <a:pt x="1456" y="94"/>
                </a:lnTo>
                <a:lnTo>
                  <a:pt x="1448" y="105"/>
                </a:lnTo>
                <a:lnTo>
                  <a:pt x="1434" y="115"/>
                </a:lnTo>
                <a:lnTo>
                  <a:pt x="1423" y="126"/>
                </a:lnTo>
                <a:lnTo>
                  <a:pt x="1416" y="136"/>
                </a:lnTo>
                <a:lnTo>
                  <a:pt x="1409" y="141"/>
                </a:lnTo>
                <a:lnTo>
                  <a:pt x="1405" y="146"/>
                </a:lnTo>
                <a:lnTo>
                  <a:pt x="1405" y="146"/>
                </a:lnTo>
                <a:lnTo>
                  <a:pt x="1401" y="152"/>
                </a:lnTo>
                <a:lnTo>
                  <a:pt x="1394" y="157"/>
                </a:lnTo>
                <a:lnTo>
                  <a:pt x="1318" y="220"/>
                </a:lnTo>
                <a:lnTo>
                  <a:pt x="1250" y="287"/>
                </a:lnTo>
                <a:lnTo>
                  <a:pt x="1232" y="314"/>
                </a:lnTo>
                <a:lnTo>
                  <a:pt x="1214" y="340"/>
                </a:lnTo>
                <a:lnTo>
                  <a:pt x="1188" y="371"/>
                </a:lnTo>
                <a:lnTo>
                  <a:pt x="1170" y="402"/>
                </a:lnTo>
                <a:lnTo>
                  <a:pt x="1167" y="423"/>
                </a:lnTo>
                <a:lnTo>
                  <a:pt x="1160" y="444"/>
                </a:lnTo>
                <a:lnTo>
                  <a:pt x="1149" y="470"/>
                </a:lnTo>
                <a:lnTo>
                  <a:pt x="1141" y="486"/>
                </a:lnTo>
                <a:lnTo>
                  <a:pt x="1138" y="496"/>
                </a:lnTo>
                <a:lnTo>
                  <a:pt x="1134" y="502"/>
                </a:lnTo>
                <a:lnTo>
                  <a:pt x="1131" y="517"/>
                </a:lnTo>
                <a:lnTo>
                  <a:pt x="1127" y="523"/>
                </a:lnTo>
                <a:lnTo>
                  <a:pt x="1120" y="523"/>
                </a:lnTo>
                <a:lnTo>
                  <a:pt x="1116" y="523"/>
                </a:lnTo>
                <a:lnTo>
                  <a:pt x="1113" y="523"/>
                </a:lnTo>
                <a:lnTo>
                  <a:pt x="1113" y="528"/>
                </a:lnTo>
                <a:lnTo>
                  <a:pt x="1109" y="528"/>
                </a:lnTo>
                <a:lnTo>
                  <a:pt x="1102" y="533"/>
                </a:lnTo>
                <a:lnTo>
                  <a:pt x="1098" y="533"/>
                </a:lnTo>
                <a:lnTo>
                  <a:pt x="1069" y="533"/>
                </a:lnTo>
                <a:lnTo>
                  <a:pt x="1044" y="533"/>
                </a:lnTo>
                <a:lnTo>
                  <a:pt x="1001" y="528"/>
                </a:lnTo>
                <a:lnTo>
                  <a:pt x="957" y="528"/>
                </a:lnTo>
                <a:lnTo>
                  <a:pt x="910" y="523"/>
                </a:lnTo>
                <a:lnTo>
                  <a:pt x="874" y="512"/>
                </a:lnTo>
                <a:lnTo>
                  <a:pt x="835" y="502"/>
                </a:lnTo>
                <a:lnTo>
                  <a:pt x="827" y="502"/>
                </a:lnTo>
                <a:lnTo>
                  <a:pt x="820" y="496"/>
                </a:lnTo>
                <a:lnTo>
                  <a:pt x="806" y="496"/>
                </a:lnTo>
                <a:lnTo>
                  <a:pt x="802" y="491"/>
                </a:lnTo>
                <a:lnTo>
                  <a:pt x="798" y="491"/>
                </a:lnTo>
                <a:lnTo>
                  <a:pt x="784" y="491"/>
                </a:lnTo>
                <a:lnTo>
                  <a:pt x="770" y="486"/>
                </a:lnTo>
                <a:lnTo>
                  <a:pt x="759" y="481"/>
                </a:lnTo>
                <a:lnTo>
                  <a:pt x="748" y="481"/>
                </a:lnTo>
                <a:lnTo>
                  <a:pt x="733" y="476"/>
                </a:lnTo>
                <a:lnTo>
                  <a:pt x="715" y="476"/>
                </a:lnTo>
                <a:lnTo>
                  <a:pt x="715" y="470"/>
                </a:lnTo>
                <a:lnTo>
                  <a:pt x="708" y="470"/>
                </a:lnTo>
                <a:lnTo>
                  <a:pt x="701" y="470"/>
                </a:lnTo>
                <a:lnTo>
                  <a:pt x="694" y="465"/>
                </a:lnTo>
                <a:lnTo>
                  <a:pt x="690" y="465"/>
                </a:lnTo>
                <a:lnTo>
                  <a:pt x="686" y="465"/>
                </a:lnTo>
                <a:lnTo>
                  <a:pt x="679" y="460"/>
                </a:lnTo>
                <a:lnTo>
                  <a:pt x="672" y="460"/>
                </a:lnTo>
                <a:lnTo>
                  <a:pt x="665" y="460"/>
                </a:lnTo>
                <a:lnTo>
                  <a:pt x="661" y="460"/>
                </a:lnTo>
                <a:lnTo>
                  <a:pt x="654" y="455"/>
                </a:lnTo>
                <a:lnTo>
                  <a:pt x="647" y="449"/>
                </a:lnTo>
                <a:lnTo>
                  <a:pt x="632" y="444"/>
                </a:lnTo>
                <a:lnTo>
                  <a:pt x="614" y="439"/>
                </a:lnTo>
                <a:lnTo>
                  <a:pt x="607" y="439"/>
                </a:lnTo>
                <a:lnTo>
                  <a:pt x="603" y="434"/>
                </a:lnTo>
                <a:lnTo>
                  <a:pt x="596" y="434"/>
                </a:lnTo>
                <a:lnTo>
                  <a:pt x="589" y="429"/>
                </a:lnTo>
                <a:lnTo>
                  <a:pt x="571" y="418"/>
                </a:lnTo>
                <a:lnTo>
                  <a:pt x="553" y="408"/>
                </a:lnTo>
                <a:lnTo>
                  <a:pt x="531" y="397"/>
                </a:lnTo>
                <a:lnTo>
                  <a:pt x="506" y="387"/>
                </a:lnTo>
                <a:lnTo>
                  <a:pt x="455" y="366"/>
                </a:lnTo>
                <a:lnTo>
                  <a:pt x="401" y="350"/>
                </a:lnTo>
                <a:lnTo>
                  <a:pt x="380" y="340"/>
                </a:lnTo>
                <a:lnTo>
                  <a:pt x="358" y="334"/>
                </a:lnTo>
                <a:lnTo>
                  <a:pt x="347" y="329"/>
                </a:lnTo>
                <a:lnTo>
                  <a:pt x="336" y="329"/>
                </a:lnTo>
                <a:lnTo>
                  <a:pt x="307" y="319"/>
                </a:lnTo>
                <a:lnTo>
                  <a:pt x="275" y="314"/>
                </a:lnTo>
                <a:lnTo>
                  <a:pt x="246" y="308"/>
                </a:lnTo>
                <a:lnTo>
                  <a:pt x="217" y="298"/>
                </a:lnTo>
                <a:lnTo>
                  <a:pt x="206" y="298"/>
                </a:lnTo>
                <a:lnTo>
                  <a:pt x="203" y="298"/>
                </a:lnTo>
                <a:lnTo>
                  <a:pt x="199" y="298"/>
                </a:lnTo>
                <a:lnTo>
                  <a:pt x="188" y="293"/>
                </a:lnTo>
                <a:lnTo>
                  <a:pt x="177" y="293"/>
                </a:lnTo>
                <a:lnTo>
                  <a:pt x="156" y="287"/>
                </a:lnTo>
                <a:lnTo>
                  <a:pt x="98" y="272"/>
                </a:lnTo>
                <a:lnTo>
                  <a:pt x="40" y="267"/>
                </a:lnTo>
                <a:lnTo>
                  <a:pt x="22" y="267"/>
                </a:lnTo>
                <a:lnTo>
                  <a:pt x="0" y="267"/>
                </a:lnTo>
                <a:lnTo>
                  <a:pt x="0" y="267"/>
                </a:lnTo>
                <a:lnTo>
                  <a:pt x="4" y="267"/>
                </a:lnTo>
                <a:lnTo>
                  <a:pt x="11" y="267"/>
                </a:lnTo>
                <a:lnTo>
                  <a:pt x="11" y="272"/>
                </a:lnTo>
                <a:lnTo>
                  <a:pt x="11" y="272"/>
                </a:lnTo>
                <a:lnTo>
                  <a:pt x="4" y="272"/>
                </a:lnTo>
              </a:path>
            </a:pathLst>
          </a:custGeom>
          <a:solidFill>
            <a:srgbClr val="FFFFCF">
              <a:alpha val="50000"/>
            </a:srgb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5" name="Freeform 3"/>
          <p:cNvSpPr>
            <a:spLocks/>
          </p:cNvSpPr>
          <p:nvPr/>
        </p:nvSpPr>
        <p:spPr bwMode="auto">
          <a:xfrm flipH="1">
            <a:off x="3932238" y="4314825"/>
            <a:ext cx="2462212" cy="1079500"/>
          </a:xfrm>
          <a:custGeom>
            <a:avLst/>
            <a:gdLst>
              <a:gd name="T0" fmla="*/ 14 w 1445"/>
              <a:gd name="T1" fmla="*/ 293 h 503"/>
              <a:gd name="T2" fmla="*/ 102 w 1445"/>
              <a:gd name="T3" fmla="*/ 219 h 503"/>
              <a:gd name="T4" fmla="*/ 182 w 1445"/>
              <a:gd name="T5" fmla="*/ 149 h 503"/>
              <a:gd name="T6" fmla="*/ 238 w 1445"/>
              <a:gd name="T7" fmla="*/ 99 h 503"/>
              <a:gd name="T8" fmla="*/ 309 w 1445"/>
              <a:gd name="T9" fmla="*/ 35 h 503"/>
              <a:gd name="T10" fmla="*/ 340 w 1445"/>
              <a:gd name="T11" fmla="*/ 0 h 503"/>
              <a:gd name="T12" fmla="*/ 508 w 1445"/>
              <a:gd name="T13" fmla="*/ 25 h 503"/>
              <a:gd name="T14" fmla="*/ 562 w 1445"/>
              <a:gd name="T15" fmla="*/ 40 h 503"/>
              <a:gd name="T16" fmla="*/ 704 w 1445"/>
              <a:gd name="T17" fmla="*/ 60 h 503"/>
              <a:gd name="T18" fmla="*/ 862 w 1445"/>
              <a:gd name="T19" fmla="*/ 80 h 503"/>
              <a:gd name="T20" fmla="*/ 922 w 1445"/>
              <a:gd name="T21" fmla="*/ 85 h 503"/>
              <a:gd name="T22" fmla="*/ 1180 w 1445"/>
              <a:gd name="T23" fmla="*/ 104 h 503"/>
              <a:gd name="T24" fmla="*/ 1370 w 1445"/>
              <a:gd name="T25" fmla="*/ 109 h 503"/>
              <a:gd name="T26" fmla="*/ 1373 w 1445"/>
              <a:gd name="T27" fmla="*/ 109 h 503"/>
              <a:gd name="T28" fmla="*/ 1416 w 1445"/>
              <a:gd name="T29" fmla="*/ 119 h 503"/>
              <a:gd name="T30" fmla="*/ 1433 w 1445"/>
              <a:gd name="T31" fmla="*/ 139 h 503"/>
              <a:gd name="T32" fmla="*/ 1407 w 1445"/>
              <a:gd name="T33" fmla="*/ 174 h 503"/>
              <a:gd name="T34" fmla="*/ 1370 w 1445"/>
              <a:gd name="T35" fmla="*/ 204 h 503"/>
              <a:gd name="T36" fmla="*/ 1348 w 1445"/>
              <a:gd name="T37" fmla="*/ 219 h 503"/>
              <a:gd name="T38" fmla="*/ 1291 w 1445"/>
              <a:gd name="T39" fmla="*/ 263 h 503"/>
              <a:gd name="T40" fmla="*/ 1248 w 1445"/>
              <a:gd name="T41" fmla="*/ 293 h 503"/>
              <a:gd name="T42" fmla="*/ 1237 w 1445"/>
              <a:gd name="T43" fmla="*/ 308 h 503"/>
              <a:gd name="T44" fmla="*/ 1192 w 1445"/>
              <a:gd name="T45" fmla="*/ 343 h 503"/>
              <a:gd name="T46" fmla="*/ 1160 w 1445"/>
              <a:gd name="T47" fmla="*/ 378 h 503"/>
              <a:gd name="T48" fmla="*/ 1143 w 1445"/>
              <a:gd name="T49" fmla="*/ 413 h 503"/>
              <a:gd name="T50" fmla="*/ 1121 w 1445"/>
              <a:gd name="T51" fmla="*/ 492 h 503"/>
              <a:gd name="T52" fmla="*/ 1095 w 1445"/>
              <a:gd name="T53" fmla="*/ 502 h 503"/>
              <a:gd name="T54" fmla="*/ 1061 w 1445"/>
              <a:gd name="T55" fmla="*/ 492 h 503"/>
              <a:gd name="T56" fmla="*/ 1018 w 1445"/>
              <a:gd name="T57" fmla="*/ 477 h 503"/>
              <a:gd name="T58" fmla="*/ 928 w 1445"/>
              <a:gd name="T59" fmla="*/ 452 h 503"/>
              <a:gd name="T60" fmla="*/ 851 w 1445"/>
              <a:gd name="T61" fmla="*/ 427 h 503"/>
              <a:gd name="T62" fmla="*/ 803 w 1445"/>
              <a:gd name="T63" fmla="*/ 413 h 503"/>
              <a:gd name="T64" fmla="*/ 775 w 1445"/>
              <a:gd name="T65" fmla="*/ 398 h 503"/>
              <a:gd name="T66" fmla="*/ 763 w 1445"/>
              <a:gd name="T67" fmla="*/ 393 h 503"/>
              <a:gd name="T68" fmla="*/ 723 w 1445"/>
              <a:gd name="T69" fmla="*/ 373 h 503"/>
              <a:gd name="T70" fmla="*/ 698 w 1445"/>
              <a:gd name="T71" fmla="*/ 363 h 503"/>
              <a:gd name="T72" fmla="*/ 667 w 1445"/>
              <a:gd name="T73" fmla="*/ 353 h 503"/>
              <a:gd name="T74" fmla="*/ 647 w 1445"/>
              <a:gd name="T75" fmla="*/ 348 h 503"/>
              <a:gd name="T76" fmla="*/ 621 w 1445"/>
              <a:gd name="T77" fmla="*/ 338 h 503"/>
              <a:gd name="T78" fmla="*/ 565 w 1445"/>
              <a:gd name="T79" fmla="*/ 333 h 503"/>
              <a:gd name="T80" fmla="*/ 516 w 1445"/>
              <a:gd name="T81" fmla="*/ 318 h 503"/>
              <a:gd name="T82" fmla="*/ 494 w 1445"/>
              <a:gd name="T83" fmla="*/ 313 h 503"/>
              <a:gd name="T84" fmla="*/ 426 w 1445"/>
              <a:gd name="T85" fmla="*/ 293 h 503"/>
              <a:gd name="T86" fmla="*/ 375 w 1445"/>
              <a:gd name="T87" fmla="*/ 283 h 503"/>
              <a:gd name="T88" fmla="*/ 292 w 1445"/>
              <a:gd name="T89" fmla="*/ 268 h 503"/>
              <a:gd name="T90" fmla="*/ 116 w 1445"/>
              <a:gd name="T91" fmla="*/ 278 h 503"/>
              <a:gd name="T92" fmla="*/ 60 w 1445"/>
              <a:gd name="T93" fmla="*/ 288 h 503"/>
              <a:gd name="T94" fmla="*/ 45 w 1445"/>
              <a:gd name="T95" fmla="*/ 288 h 503"/>
              <a:gd name="T96" fmla="*/ 20 w 1445"/>
              <a:gd name="T97" fmla="*/ 293 h 503"/>
              <a:gd name="T98" fmla="*/ 9 w 1445"/>
              <a:gd name="T99" fmla="*/ 298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5" h="503">
                <a:moveTo>
                  <a:pt x="0" y="298"/>
                </a:moveTo>
                <a:lnTo>
                  <a:pt x="6" y="298"/>
                </a:lnTo>
                <a:lnTo>
                  <a:pt x="14" y="293"/>
                </a:lnTo>
                <a:lnTo>
                  <a:pt x="40" y="278"/>
                </a:lnTo>
                <a:lnTo>
                  <a:pt x="60" y="258"/>
                </a:lnTo>
                <a:lnTo>
                  <a:pt x="102" y="219"/>
                </a:lnTo>
                <a:lnTo>
                  <a:pt x="133" y="189"/>
                </a:lnTo>
                <a:lnTo>
                  <a:pt x="165" y="159"/>
                </a:lnTo>
                <a:lnTo>
                  <a:pt x="182" y="149"/>
                </a:lnTo>
                <a:lnTo>
                  <a:pt x="196" y="134"/>
                </a:lnTo>
                <a:lnTo>
                  <a:pt x="219" y="119"/>
                </a:lnTo>
                <a:lnTo>
                  <a:pt x="238" y="99"/>
                </a:lnTo>
                <a:lnTo>
                  <a:pt x="267" y="75"/>
                </a:lnTo>
                <a:lnTo>
                  <a:pt x="295" y="45"/>
                </a:lnTo>
                <a:lnTo>
                  <a:pt x="309" y="35"/>
                </a:lnTo>
                <a:lnTo>
                  <a:pt x="323" y="25"/>
                </a:lnTo>
                <a:lnTo>
                  <a:pt x="332" y="15"/>
                </a:lnTo>
                <a:lnTo>
                  <a:pt x="340" y="0"/>
                </a:lnTo>
                <a:lnTo>
                  <a:pt x="411" y="10"/>
                </a:lnTo>
                <a:lnTo>
                  <a:pt x="482" y="15"/>
                </a:lnTo>
                <a:lnTo>
                  <a:pt x="508" y="25"/>
                </a:lnTo>
                <a:lnTo>
                  <a:pt x="533" y="30"/>
                </a:lnTo>
                <a:lnTo>
                  <a:pt x="548" y="35"/>
                </a:lnTo>
                <a:lnTo>
                  <a:pt x="562" y="40"/>
                </a:lnTo>
                <a:lnTo>
                  <a:pt x="599" y="45"/>
                </a:lnTo>
                <a:lnTo>
                  <a:pt x="633" y="50"/>
                </a:lnTo>
                <a:lnTo>
                  <a:pt x="704" y="60"/>
                </a:lnTo>
                <a:lnTo>
                  <a:pt x="772" y="65"/>
                </a:lnTo>
                <a:lnTo>
                  <a:pt x="817" y="75"/>
                </a:lnTo>
                <a:lnTo>
                  <a:pt x="862" y="80"/>
                </a:lnTo>
                <a:lnTo>
                  <a:pt x="882" y="85"/>
                </a:lnTo>
                <a:lnTo>
                  <a:pt x="902" y="85"/>
                </a:lnTo>
                <a:lnTo>
                  <a:pt x="922" y="85"/>
                </a:lnTo>
                <a:lnTo>
                  <a:pt x="942" y="85"/>
                </a:lnTo>
                <a:lnTo>
                  <a:pt x="1061" y="94"/>
                </a:lnTo>
                <a:lnTo>
                  <a:pt x="1180" y="104"/>
                </a:lnTo>
                <a:lnTo>
                  <a:pt x="1274" y="99"/>
                </a:lnTo>
                <a:lnTo>
                  <a:pt x="1367" y="109"/>
                </a:lnTo>
                <a:lnTo>
                  <a:pt x="1370" y="109"/>
                </a:lnTo>
                <a:lnTo>
                  <a:pt x="1370" y="109"/>
                </a:lnTo>
                <a:lnTo>
                  <a:pt x="1370" y="109"/>
                </a:lnTo>
                <a:lnTo>
                  <a:pt x="1373" y="109"/>
                </a:lnTo>
                <a:lnTo>
                  <a:pt x="1379" y="109"/>
                </a:lnTo>
                <a:lnTo>
                  <a:pt x="1387" y="109"/>
                </a:lnTo>
                <a:lnTo>
                  <a:pt x="1416" y="119"/>
                </a:lnTo>
                <a:lnTo>
                  <a:pt x="1444" y="124"/>
                </a:lnTo>
                <a:lnTo>
                  <a:pt x="1438" y="134"/>
                </a:lnTo>
                <a:lnTo>
                  <a:pt x="1433" y="139"/>
                </a:lnTo>
                <a:lnTo>
                  <a:pt x="1427" y="149"/>
                </a:lnTo>
                <a:lnTo>
                  <a:pt x="1418" y="164"/>
                </a:lnTo>
                <a:lnTo>
                  <a:pt x="1407" y="174"/>
                </a:lnTo>
                <a:lnTo>
                  <a:pt x="1396" y="179"/>
                </a:lnTo>
                <a:lnTo>
                  <a:pt x="1384" y="194"/>
                </a:lnTo>
                <a:lnTo>
                  <a:pt x="1370" y="204"/>
                </a:lnTo>
                <a:lnTo>
                  <a:pt x="1367" y="209"/>
                </a:lnTo>
                <a:lnTo>
                  <a:pt x="1362" y="214"/>
                </a:lnTo>
                <a:lnTo>
                  <a:pt x="1348" y="219"/>
                </a:lnTo>
                <a:lnTo>
                  <a:pt x="1325" y="234"/>
                </a:lnTo>
                <a:lnTo>
                  <a:pt x="1305" y="254"/>
                </a:lnTo>
                <a:lnTo>
                  <a:pt x="1291" y="263"/>
                </a:lnTo>
                <a:lnTo>
                  <a:pt x="1277" y="273"/>
                </a:lnTo>
                <a:lnTo>
                  <a:pt x="1262" y="283"/>
                </a:lnTo>
                <a:lnTo>
                  <a:pt x="1248" y="293"/>
                </a:lnTo>
                <a:lnTo>
                  <a:pt x="1240" y="303"/>
                </a:lnTo>
                <a:lnTo>
                  <a:pt x="1237" y="303"/>
                </a:lnTo>
                <a:lnTo>
                  <a:pt x="1237" y="308"/>
                </a:lnTo>
                <a:lnTo>
                  <a:pt x="1231" y="308"/>
                </a:lnTo>
                <a:lnTo>
                  <a:pt x="1211" y="328"/>
                </a:lnTo>
                <a:lnTo>
                  <a:pt x="1192" y="343"/>
                </a:lnTo>
                <a:lnTo>
                  <a:pt x="1180" y="358"/>
                </a:lnTo>
                <a:lnTo>
                  <a:pt x="1169" y="368"/>
                </a:lnTo>
                <a:lnTo>
                  <a:pt x="1160" y="378"/>
                </a:lnTo>
                <a:lnTo>
                  <a:pt x="1152" y="388"/>
                </a:lnTo>
                <a:lnTo>
                  <a:pt x="1149" y="403"/>
                </a:lnTo>
                <a:lnTo>
                  <a:pt x="1143" y="413"/>
                </a:lnTo>
                <a:lnTo>
                  <a:pt x="1132" y="447"/>
                </a:lnTo>
                <a:lnTo>
                  <a:pt x="1121" y="482"/>
                </a:lnTo>
                <a:lnTo>
                  <a:pt x="1121" y="492"/>
                </a:lnTo>
                <a:lnTo>
                  <a:pt x="1118" y="497"/>
                </a:lnTo>
                <a:lnTo>
                  <a:pt x="1112" y="502"/>
                </a:lnTo>
                <a:lnTo>
                  <a:pt x="1095" y="502"/>
                </a:lnTo>
                <a:lnTo>
                  <a:pt x="1078" y="497"/>
                </a:lnTo>
                <a:lnTo>
                  <a:pt x="1070" y="497"/>
                </a:lnTo>
                <a:lnTo>
                  <a:pt x="1061" y="492"/>
                </a:lnTo>
                <a:lnTo>
                  <a:pt x="1050" y="487"/>
                </a:lnTo>
                <a:lnTo>
                  <a:pt x="1041" y="482"/>
                </a:lnTo>
                <a:lnTo>
                  <a:pt x="1018" y="477"/>
                </a:lnTo>
                <a:lnTo>
                  <a:pt x="996" y="472"/>
                </a:lnTo>
                <a:lnTo>
                  <a:pt x="962" y="462"/>
                </a:lnTo>
                <a:lnTo>
                  <a:pt x="928" y="452"/>
                </a:lnTo>
                <a:lnTo>
                  <a:pt x="902" y="442"/>
                </a:lnTo>
                <a:lnTo>
                  <a:pt x="874" y="437"/>
                </a:lnTo>
                <a:lnTo>
                  <a:pt x="851" y="427"/>
                </a:lnTo>
                <a:lnTo>
                  <a:pt x="826" y="418"/>
                </a:lnTo>
                <a:lnTo>
                  <a:pt x="814" y="418"/>
                </a:lnTo>
                <a:lnTo>
                  <a:pt x="803" y="413"/>
                </a:lnTo>
                <a:lnTo>
                  <a:pt x="794" y="408"/>
                </a:lnTo>
                <a:lnTo>
                  <a:pt x="783" y="403"/>
                </a:lnTo>
                <a:lnTo>
                  <a:pt x="775" y="398"/>
                </a:lnTo>
                <a:lnTo>
                  <a:pt x="772" y="393"/>
                </a:lnTo>
                <a:lnTo>
                  <a:pt x="769" y="393"/>
                </a:lnTo>
                <a:lnTo>
                  <a:pt x="763" y="393"/>
                </a:lnTo>
                <a:lnTo>
                  <a:pt x="749" y="388"/>
                </a:lnTo>
                <a:lnTo>
                  <a:pt x="732" y="378"/>
                </a:lnTo>
                <a:lnTo>
                  <a:pt x="723" y="373"/>
                </a:lnTo>
                <a:lnTo>
                  <a:pt x="715" y="373"/>
                </a:lnTo>
                <a:lnTo>
                  <a:pt x="706" y="368"/>
                </a:lnTo>
                <a:lnTo>
                  <a:pt x="698" y="363"/>
                </a:lnTo>
                <a:lnTo>
                  <a:pt x="689" y="358"/>
                </a:lnTo>
                <a:lnTo>
                  <a:pt x="678" y="358"/>
                </a:lnTo>
                <a:lnTo>
                  <a:pt x="667" y="353"/>
                </a:lnTo>
                <a:lnTo>
                  <a:pt x="658" y="353"/>
                </a:lnTo>
                <a:lnTo>
                  <a:pt x="653" y="348"/>
                </a:lnTo>
                <a:lnTo>
                  <a:pt x="647" y="348"/>
                </a:lnTo>
                <a:lnTo>
                  <a:pt x="641" y="348"/>
                </a:lnTo>
                <a:lnTo>
                  <a:pt x="638" y="348"/>
                </a:lnTo>
                <a:lnTo>
                  <a:pt x="621" y="338"/>
                </a:lnTo>
                <a:lnTo>
                  <a:pt x="601" y="333"/>
                </a:lnTo>
                <a:lnTo>
                  <a:pt x="582" y="333"/>
                </a:lnTo>
                <a:lnTo>
                  <a:pt x="565" y="333"/>
                </a:lnTo>
                <a:lnTo>
                  <a:pt x="545" y="328"/>
                </a:lnTo>
                <a:lnTo>
                  <a:pt x="525" y="318"/>
                </a:lnTo>
                <a:lnTo>
                  <a:pt x="516" y="318"/>
                </a:lnTo>
                <a:lnTo>
                  <a:pt x="514" y="318"/>
                </a:lnTo>
                <a:lnTo>
                  <a:pt x="511" y="318"/>
                </a:lnTo>
                <a:lnTo>
                  <a:pt x="494" y="313"/>
                </a:lnTo>
                <a:lnTo>
                  <a:pt x="471" y="303"/>
                </a:lnTo>
                <a:lnTo>
                  <a:pt x="445" y="298"/>
                </a:lnTo>
                <a:lnTo>
                  <a:pt x="426" y="293"/>
                </a:lnTo>
                <a:lnTo>
                  <a:pt x="406" y="288"/>
                </a:lnTo>
                <a:lnTo>
                  <a:pt x="386" y="288"/>
                </a:lnTo>
                <a:lnTo>
                  <a:pt x="375" y="283"/>
                </a:lnTo>
                <a:lnTo>
                  <a:pt x="360" y="283"/>
                </a:lnTo>
                <a:lnTo>
                  <a:pt x="326" y="273"/>
                </a:lnTo>
                <a:lnTo>
                  <a:pt x="292" y="268"/>
                </a:lnTo>
                <a:lnTo>
                  <a:pt x="247" y="273"/>
                </a:lnTo>
                <a:lnTo>
                  <a:pt x="204" y="273"/>
                </a:lnTo>
                <a:lnTo>
                  <a:pt x="116" y="278"/>
                </a:lnTo>
                <a:lnTo>
                  <a:pt x="91" y="283"/>
                </a:lnTo>
                <a:lnTo>
                  <a:pt x="65" y="288"/>
                </a:lnTo>
                <a:lnTo>
                  <a:pt x="60" y="288"/>
                </a:lnTo>
                <a:lnTo>
                  <a:pt x="54" y="288"/>
                </a:lnTo>
                <a:lnTo>
                  <a:pt x="48" y="288"/>
                </a:lnTo>
                <a:lnTo>
                  <a:pt x="45" y="288"/>
                </a:lnTo>
                <a:lnTo>
                  <a:pt x="40" y="288"/>
                </a:lnTo>
                <a:lnTo>
                  <a:pt x="26" y="293"/>
                </a:lnTo>
                <a:lnTo>
                  <a:pt x="20" y="293"/>
                </a:lnTo>
                <a:lnTo>
                  <a:pt x="17" y="293"/>
                </a:lnTo>
                <a:lnTo>
                  <a:pt x="11" y="298"/>
                </a:lnTo>
                <a:lnTo>
                  <a:pt x="9" y="298"/>
                </a:lnTo>
                <a:lnTo>
                  <a:pt x="6" y="298"/>
                </a:lnTo>
                <a:lnTo>
                  <a:pt x="0" y="298"/>
                </a:lnTo>
              </a:path>
            </a:pathLst>
          </a:custGeom>
          <a:solidFill>
            <a:srgbClr val="FFFFCF">
              <a:alpha val="50000"/>
            </a:srgb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 flipH="1">
            <a:off x="4276725" y="3022600"/>
            <a:ext cx="722313" cy="147638"/>
          </a:xfrm>
          <a:prstGeom prst="parallelogram">
            <a:avLst>
              <a:gd name="adj" fmla="val 122266"/>
            </a:avLst>
          </a:prstGeom>
          <a:solidFill>
            <a:srgbClr val="FFFFCF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AutoShape 5"/>
          <p:cNvSpPr>
            <a:spLocks noChangeArrowheads="1"/>
          </p:cNvSpPr>
          <p:nvPr/>
        </p:nvSpPr>
        <p:spPr bwMode="auto">
          <a:xfrm flipH="1">
            <a:off x="3500438" y="3019425"/>
            <a:ext cx="722312" cy="149225"/>
          </a:xfrm>
          <a:prstGeom prst="parallelogram">
            <a:avLst>
              <a:gd name="adj" fmla="val 120966"/>
            </a:avLst>
          </a:prstGeom>
          <a:solidFill>
            <a:srgbClr val="FFFFCF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Line 6"/>
          <p:cNvSpPr>
            <a:spLocks noChangeShapeType="1"/>
          </p:cNvSpPr>
          <p:nvPr/>
        </p:nvSpPr>
        <p:spPr bwMode="auto">
          <a:xfrm flipH="1">
            <a:off x="3678238" y="2205038"/>
            <a:ext cx="192087" cy="952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 flipH="1">
            <a:off x="3509963" y="2201863"/>
            <a:ext cx="360362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>
            <a:off x="3871913" y="2203450"/>
            <a:ext cx="311150" cy="946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3865563" y="2197100"/>
            <a:ext cx="169862" cy="825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 flipH="1">
            <a:off x="4446588" y="2209800"/>
            <a:ext cx="207962" cy="950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H="1">
            <a:off x="4275138" y="2200275"/>
            <a:ext cx="385762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>
            <a:off x="4651375" y="2184400"/>
            <a:ext cx="339725" cy="995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 flipH="1" flipV="1">
            <a:off x="4654550" y="2201863"/>
            <a:ext cx="161925" cy="8239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Rectangle 14"/>
          <p:cNvSpPr>
            <a:spLocks noGrp="1" noChangeArrowheads="1"/>
          </p:cNvSpPr>
          <p:nvPr>
            <p:ph type="title"/>
          </p:nvPr>
        </p:nvSpPr>
        <p:spPr>
          <a:xfrm>
            <a:off x="6858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Ground Truth for </a:t>
            </a:r>
            <a:r>
              <a:rPr lang="en-US" dirty="0" err="1" smtClean="0"/>
              <a:t>Regressors</a:t>
            </a:r>
            <a:endParaRPr lang="en-US" sz="3600" dirty="0"/>
          </a:p>
        </p:txBody>
      </p:sp>
      <p:grpSp>
        <p:nvGrpSpPr>
          <p:cNvPr id="13327" name="Group 15"/>
          <p:cNvGrpSpPr>
            <a:grpSpLocks/>
          </p:cNvGrpSpPr>
          <p:nvPr/>
        </p:nvGrpSpPr>
        <p:grpSpPr bwMode="auto">
          <a:xfrm>
            <a:off x="3509963" y="1995488"/>
            <a:ext cx="688975" cy="212725"/>
            <a:chOff x="2211" y="1257"/>
            <a:chExt cx="434" cy="134"/>
          </a:xfrm>
        </p:grpSpPr>
        <p:sp>
          <p:nvSpPr>
            <p:cNvPr id="13328" name="Oval 16"/>
            <p:cNvSpPr>
              <a:spLocks noChangeArrowheads="1"/>
            </p:cNvSpPr>
            <p:nvPr/>
          </p:nvSpPr>
          <p:spPr bwMode="auto">
            <a:xfrm rot="2640000" flipH="1">
              <a:off x="2465" y="1311"/>
              <a:ext cx="180" cy="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9" name="Oval 17"/>
            <p:cNvSpPr>
              <a:spLocks noChangeArrowheads="1"/>
            </p:cNvSpPr>
            <p:nvPr/>
          </p:nvSpPr>
          <p:spPr bwMode="auto">
            <a:xfrm flipH="1">
              <a:off x="2211" y="1311"/>
              <a:ext cx="425" cy="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0" name="Oval 18"/>
            <p:cNvSpPr>
              <a:spLocks noChangeArrowheads="1"/>
            </p:cNvSpPr>
            <p:nvPr/>
          </p:nvSpPr>
          <p:spPr bwMode="auto">
            <a:xfrm rot="2640000" flipH="1">
              <a:off x="2220" y="1320"/>
              <a:ext cx="398" cy="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1" name="Oval 19"/>
            <p:cNvSpPr>
              <a:spLocks noChangeArrowheads="1"/>
            </p:cNvSpPr>
            <p:nvPr/>
          </p:nvSpPr>
          <p:spPr bwMode="auto">
            <a:xfrm rot="5340000" flipH="1">
              <a:off x="2502" y="1284"/>
              <a:ext cx="125" cy="7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18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reeform 2"/>
          <p:cNvSpPr>
            <a:spLocks/>
          </p:cNvSpPr>
          <p:nvPr/>
        </p:nvSpPr>
        <p:spPr bwMode="auto">
          <a:xfrm flipH="1">
            <a:off x="3124200" y="4541838"/>
            <a:ext cx="2555875" cy="1146175"/>
          </a:xfrm>
          <a:custGeom>
            <a:avLst/>
            <a:gdLst>
              <a:gd name="T0" fmla="*/ 44 w 1500"/>
              <a:gd name="T1" fmla="*/ 240 h 534"/>
              <a:gd name="T2" fmla="*/ 109 w 1500"/>
              <a:gd name="T3" fmla="*/ 188 h 534"/>
              <a:gd name="T4" fmla="*/ 163 w 1500"/>
              <a:gd name="T5" fmla="*/ 141 h 534"/>
              <a:gd name="T6" fmla="*/ 203 w 1500"/>
              <a:gd name="T7" fmla="*/ 115 h 534"/>
              <a:gd name="T8" fmla="*/ 239 w 1500"/>
              <a:gd name="T9" fmla="*/ 94 h 534"/>
              <a:gd name="T10" fmla="*/ 293 w 1500"/>
              <a:gd name="T11" fmla="*/ 47 h 534"/>
              <a:gd name="T12" fmla="*/ 347 w 1500"/>
              <a:gd name="T13" fmla="*/ 0 h 534"/>
              <a:gd name="T14" fmla="*/ 423 w 1500"/>
              <a:gd name="T15" fmla="*/ 16 h 534"/>
              <a:gd name="T16" fmla="*/ 567 w 1500"/>
              <a:gd name="T17" fmla="*/ 31 h 534"/>
              <a:gd name="T18" fmla="*/ 1015 w 1500"/>
              <a:gd name="T19" fmla="*/ 26 h 534"/>
              <a:gd name="T20" fmla="*/ 1181 w 1500"/>
              <a:gd name="T21" fmla="*/ 37 h 534"/>
              <a:gd name="T22" fmla="*/ 1221 w 1500"/>
              <a:gd name="T23" fmla="*/ 47 h 534"/>
              <a:gd name="T24" fmla="*/ 1271 w 1500"/>
              <a:gd name="T25" fmla="*/ 42 h 534"/>
              <a:gd name="T26" fmla="*/ 1358 w 1500"/>
              <a:gd name="T27" fmla="*/ 37 h 534"/>
              <a:gd name="T28" fmla="*/ 1499 w 1500"/>
              <a:gd name="T29" fmla="*/ 37 h 534"/>
              <a:gd name="T30" fmla="*/ 1456 w 1500"/>
              <a:gd name="T31" fmla="*/ 94 h 534"/>
              <a:gd name="T32" fmla="*/ 1423 w 1500"/>
              <a:gd name="T33" fmla="*/ 126 h 534"/>
              <a:gd name="T34" fmla="*/ 1405 w 1500"/>
              <a:gd name="T35" fmla="*/ 146 h 534"/>
              <a:gd name="T36" fmla="*/ 1394 w 1500"/>
              <a:gd name="T37" fmla="*/ 157 h 534"/>
              <a:gd name="T38" fmla="*/ 1232 w 1500"/>
              <a:gd name="T39" fmla="*/ 314 h 534"/>
              <a:gd name="T40" fmla="*/ 1170 w 1500"/>
              <a:gd name="T41" fmla="*/ 402 h 534"/>
              <a:gd name="T42" fmla="*/ 1149 w 1500"/>
              <a:gd name="T43" fmla="*/ 470 h 534"/>
              <a:gd name="T44" fmla="*/ 1134 w 1500"/>
              <a:gd name="T45" fmla="*/ 502 h 534"/>
              <a:gd name="T46" fmla="*/ 1120 w 1500"/>
              <a:gd name="T47" fmla="*/ 523 h 534"/>
              <a:gd name="T48" fmla="*/ 1113 w 1500"/>
              <a:gd name="T49" fmla="*/ 528 h 534"/>
              <a:gd name="T50" fmla="*/ 1098 w 1500"/>
              <a:gd name="T51" fmla="*/ 533 h 534"/>
              <a:gd name="T52" fmla="*/ 1001 w 1500"/>
              <a:gd name="T53" fmla="*/ 528 h 534"/>
              <a:gd name="T54" fmla="*/ 874 w 1500"/>
              <a:gd name="T55" fmla="*/ 512 h 534"/>
              <a:gd name="T56" fmla="*/ 820 w 1500"/>
              <a:gd name="T57" fmla="*/ 496 h 534"/>
              <a:gd name="T58" fmla="*/ 798 w 1500"/>
              <a:gd name="T59" fmla="*/ 491 h 534"/>
              <a:gd name="T60" fmla="*/ 759 w 1500"/>
              <a:gd name="T61" fmla="*/ 481 h 534"/>
              <a:gd name="T62" fmla="*/ 715 w 1500"/>
              <a:gd name="T63" fmla="*/ 476 h 534"/>
              <a:gd name="T64" fmla="*/ 701 w 1500"/>
              <a:gd name="T65" fmla="*/ 470 h 534"/>
              <a:gd name="T66" fmla="*/ 686 w 1500"/>
              <a:gd name="T67" fmla="*/ 465 h 534"/>
              <a:gd name="T68" fmla="*/ 665 w 1500"/>
              <a:gd name="T69" fmla="*/ 460 h 534"/>
              <a:gd name="T70" fmla="*/ 647 w 1500"/>
              <a:gd name="T71" fmla="*/ 449 h 534"/>
              <a:gd name="T72" fmla="*/ 607 w 1500"/>
              <a:gd name="T73" fmla="*/ 439 h 534"/>
              <a:gd name="T74" fmla="*/ 589 w 1500"/>
              <a:gd name="T75" fmla="*/ 429 h 534"/>
              <a:gd name="T76" fmla="*/ 531 w 1500"/>
              <a:gd name="T77" fmla="*/ 397 h 534"/>
              <a:gd name="T78" fmla="*/ 401 w 1500"/>
              <a:gd name="T79" fmla="*/ 350 h 534"/>
              <a:gd name="T80" fmla="*/ 347 w 1500"/>
              <a:gd name="T81" fmla="*/ 329 h 534"/>
              <a:gd name="T82" fmla="*/ 275 w 1500"/>
              <a:gd name="T83" fmla="*/ 314 h 534"/>
              <a:gd name="T84" fmla="*/ 206 w 1500"/>
              <a:gd name="T85" fmla="*/ 298 h 534"/>
              <a:gd name="T86" fmla="*/ 188 w 1500"/>
              <a:gd name="T87" fmla="*/ 293 h 534"/>
              <a:gd name="T88" fmla="*/ 98 w 1500"/>
              <a:gd name="T89" fmla="*/ 272 h 534"/>
              <a:gd name="T90" fmla="*/ 0 w 1500"/>
              <a:gd name="T91" fmla="*/ 267 h 534"/>
              <a:gd name="T92" fmla="*/ 11 w 1500"/>
              <a:gd name="T93" fmla="*/ 267 h 534"/>
              <a:gd name="T94" fmla="*/ 4 w 1500"/>
              <a:gd name="T95" fmla="*/ 272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00" h="534">
                <a:moveTo>
                  <a:pt x="4" y="272"/>
                </a:moveTo>
                <a:lnTo>
                  <a:pt x="26" y="256"/>
                </a:lnTo>
                <a:lnTo>
                  <a:pt x="44" y="240"/>
                </a:lnTo>
                <a:lnTo>
                  <a:pt x="62" y="225"/>
                </a:lnTo>
                <a:lnTo>
                  <a:pt x="80" y="209"/>
                </a:lnTo>
                <a:lnTo>
                  <a:pt x="109" y="188"/>
                </a:lnTo>
                <a:lnTo>
                  <a:pt x="134" y="167"/>
                </a:lnTo>
                <a:lnTo>
                  <a:pt x="148" y="157"/>
                </a:lnTo>
                <a:lnTo>
                  <a:pt x="163" y="141"/>
                </a:lnTo>
                <a:lnTo>
                  <a:pt x="177" y="131"/>
                </a:lnTo>
                <a:lnTo>
                  <a:pt x="192" y="120"/>
                </a:lnTo>
                <a:lnTo>
                  <a:pt x="203" y="115"/>
                </a:lnTo>
                <a:lnTo>
                  <a:pt x="213" y="110"/>
                </a:lnTo>
                <a:lnTo>
                  <a:pt x="228" y="105"/>
                </a:lnTo>
                <a:lnTo>
                  <a:pt x="239" y="94"/>
                </a:lnTo>
                <a:lnTo>
                  <a:pt x="260" y="73"/>
                </a:lnTo>
                <a:lnTo>
                  <a:pt x="282" y="52"/>
                </a:lnTo>
                <a:lnTo>
                  <a:pt x="293" y="47"/>
                </a:lnTo>
                <a:lnTo>
                  <a:pt x="300" y="37"/>
                </a:lnTo>
                <a:lnTo>
                  <a:pt x="322" y="16"/>
                </a:lnTo>
                <a:lnTo>
                  <a:pt x="347" y="0"/>
                </a:lnTo>
                <a:lnTo>
                  <a:pt x="376" y="5"/>
                </a:lnTo>
                <a:lnTo>
                  <a:pt x="398" y="11"/>
                </a:lnTo>
                <a:lnTo>
                  <a:pt x="423" y="16"/>
                </a:lnTo>
                <a:lnTo>
                  <a:pt x="448" y="21"/>
                </a:lnTo>
                <a:lnTo>
                  <a:pt x="510" y="26"/>
                </a:lnTo>
                <a:lnTo>
                  <a:pt x="567" y="31"/>
                </a:lnTo>
                <a:lnTo>
                  <a:pt x="762" y="31"/>
                </a:lnTo>
                <a:lnTo>
                  <a:pt x="957" y="26"/>
                </a:lnTo>
                <a:lnTo>
                  <a:pt x="1015" y="26"/>
                </a:lnTo>
                <a:lnTo>
                  <a:pt x="1069" y="26"/>
                </a:lnTo>
                <a:lnTo>
                  <a:pt x="1127" y="31"/>
                </a:lnTo>
                <a:lnTo>
                  <a:pt x="1181" y="37"/>
                </a:lnTo>
                <a:lnTo>
                  <a:pt x="1196" y="42"/>
                </a:lnTo>
                <a:lnTo>
                  <a:pt x="1206" y="42"/>
                </a:lnTo>
                <a:lnTo>
                  <a:pt x="1221" y="47"/>
                </a:lnTo>
                <a:lnTo>
                  <a:pt x="1228" y="47"/>
                </a:lnTo>
                <a:lnTo>
                  <a:pt x="1246" y="42"/>
                </a:lnTo>
                <a:lnTo>
                  <a:pt x="1271" y="42"/>
                </a:lnTo>
                <a:lnTo>
                  <a:pt x="1290" y="42"/>
                </a:lnTo>
                <a:lnTo>
                  <a:pt x="1311" y="42"/>
                </a:lnTo>
                <a:lnTo>
                  <a:pt x="1358" y="37"/>
                </a:lnTo>
                <a:lnTo>
                  <a:pt x="1405" y="42"/>
                </a:lnTo>
                <a:lnTo>
                  <a:pt x="1452" y="42"/>
                </a:lnTo>
                <a:lnTo>
                  <a:pt x="1499" y="37"/>
                </a:lnTo>
                <a:lnTo>
                  <a:pt x="1481" y="63"/>
                </a:lnTo>
                <a:lnTo>
                  <a:pt x="1459" y="84"/>
                </a:lnTo>
                <a:lnTo>
                  <a:pt x="1456" y="94"/>
                </a:lnTo>
                <a:lnTo>
                  <a:pt x="1448" y="105"/>
                </a:lnTo>
                <a:lnTo>
                  <a:pt x="1434" y="115"/>
                </a:lnTo>
                <a:lnTo>
                  <a:pt x="1423" y="126"/>
                </a:lnTo>
                <a:lnTo>
                  <a:pt x="1416" y="136"/>
                </a:lnTo>
                <a:lnTo>
                  <a:pt x="1409" y="141"/>
                </a:lnTo>
                <a:lnTo>
                  <a:pt x="1405" y="146"/>
                </a:lnTo>
                <a:lnTo>
                  <a:pt x="1405" y="146"/>
                </a:lnTo>
                <a:lnTo>
                  <a:pt x="1401" y="152"/>
                </a:lnTo>
                <a:lnTo>
                  <a:pt x="1394" y="157"/>
                </a:lnTo>
                <a:lnTo>
                  <a:pt x="1318" y="220"/>
                </a:lnTo>
                <a:lnTo>
                  <a:pt x="1250" y="287"/>
                </a:lnTo>
                <a:lnTo>
                  <a:pt x="1232" y="314"/>
                </a:lnTo>
                <a:lnTo>
                  <a:pt x="1214" y="340"/>
                </a:lnTo>
                <a:lnTo>
                  <a:pt x="1188" y="371"/>
                </a:lnTo>
                <a:lnTo>
                  <a:pt x="1170" y="402"/>
                </a:lnTo>
                <a:lnTo>
                  <a:pt x="1167" y="423"/>
                </a:lnTo>
                <a:lnTo>
                  <a:pt x="1160" y="444"/>
                </a:lnTo>
                <a:lnTo>
                  <a:pt x="1149" y="470"/>
                </a:lnTo>
                <a:lnTo>
                  <a:pt x="1141" y="486"/>
                </a:lnTo>
                <a:lnTo>
                  <a:pt x="1138" y="496"/>
                </a:lnTo>
                <a:lnTo>
                  <a:pt x="1134" y="502"/>
                </a:lnTo>
                <a:lnTo>
                  <a:pt x="1131" y="517"/>
                </a:lnTo>
                <a:lnTo>
                  <a:pt x="1127" y="523"/>
                </a:lnTo>
                <a:lnTo>
                  <a:pt x="1120" y="523"/>
                </a:lnTo>
                <a:lnTo>
                  <a:pt x="1116" y="523"/>
                </a:lnTo>
                <a:lnTo>
                  <a:pt x="1113" y="523"/>
                </a:lnTo>
                <a:lnTo>
                  <a:pt x="1113" y="528"/>
                </a:lnTo>
                <a:lnTo>
                  <a:pt x="1109" y="528"/>
                </a:lnTo>
                <a:lnTo>
                  <a:pt x="1102" y="533"/>
                </a:lnTo>
                <a:lnTo>
                  <a:pt x="1098" y="533"/>
                </a:lnTo>
                <a:lnTo>
                  <a:pt x="1069" y="533"/>
                </a:lnTo>
                <a:lnTo>
                  <a:pt x="1044" y="533"/>
                </a:lnTo>
                <a:lnTo>
                  <a:pt x="1001" y="528"/>
                </a:lnTo>
                <a:lnTo>
                  <a:pt x="957" y="528"/>
                </a:lnTo>
                <a:lnTo>
                  <a:pt x="910" y="523"/>
                </a:lnTo>
                <a:lnTo>
                  <a:pt x="874" y="512"/>
                </a:lnTo>
                <a:lnTo>
                  <a:pt x="835" y="502"/>
                </a:lnTo>
                <a:lnTo>
                  <a:pt x="827" y="502"/>
                </a:lnTo>
                <a:lnTo>
                  <a:pt x="820" y="496"/>
                </a:lnTo>
                <a:lnTo>
                  <a:pt x="806" y="496"/>
                </a:lnTo>
                <a:lnTo>
                  <a:pt x="802" y="491"/>
                </a:lnTo>
                <a:lnTo>
                  <a:pt x="798" y="491"/>
                </a:lnTo>
                <a:lnTo>
                  <a:pt x="784" y="491"/>
                </a:lnTo>
                <a:lnTo>
                  <a:pt x="770" y="486"/>
                </a:lnTo>
                <a:lnTo>
                  <a:pt x="759" y="481"/>
                </a:lnTo>
                <a:lnTo>
                  <a:pt x="748" y="481"/>
                </a:lnTo>
                <a:lnTo>
                  <a:pt x="733" y="476"/>
                </a:lnTo>
                <a:lnTo>
                  <a:pt x="715" y="476"/>
                </a:lnTo>
                <a:lnTo>
                  <a:pt x="715" y="470"/>
                </a:lnTo>
                <a:lnTo>
                  <a:pt x="708" y="470"/>
                </a:lnTo>
                <a:lnTo>
                  <a:pt x="701" y="470"/>
                </a:lnTo>
                <a:lnTo>
                  <a:pt x="694" y="465"/>
                </a:lnTo>
                <a:lnTo>
                  <a:pt x="690" y="465"/>
                </a:lnTo>
                <a:lnTo>
                  <a:pt x="686" y="465"/>
                </a:lnTo>
                <a:lnTo>
                  <a:pt x="679" y="460"/>
                </a:lnTo>
                <a:lnTo>
                  <a:pt x="672" y="460"/>
                </a:lnTo>
                <a:lnTo>
                  <a:pt x="665" y="460"/>
                </a:lnTo>
                <a:lnTo>
                  <a:pt x="661" y="460"/>
                </a:lnTo>
                <a:lnTo>
                  <a:pt x="654" y="455"/>
                </a:lnTo>
                <a:lnTo>
                  <a:pt x="647" y="449"/>
                </a:lnTo>
                <a:lnTo>
                  <a:pt x="632" y="444"/>
                </a:lnTo>
                <a:lnTo>
                  <a:pt x="614" y="439"/>
                </a:lnTo>
                <a:lnTo>
                  <a:pt x="607" y="439"/>
                </a:lnTo>
                <a:lnTo>
                  <a:pt x="603" y="434"/>
                </a:lnTo>
                <a:lnTo>
                  <a:pt x="596" y="434"/>
                </a:lnTo>
                <a:lnTo>
                  <a:pt x="589" y="429"/>
                </a:lnTo>
                <a:lnTo>
                  <a:pt x="571" y="418"/>
                </a:lnTo>
                <a:lnTo>
                  <a:pt x="553" y="408"/>
                </a:lnTo>
                <a:lnTo>
                  <a:pt x="531" y="397"/>
                </a:lnTo>
                <a:lnTo>
                  <a:pt x="506" y="387"/>
                </a:lnTo>
                <a:lnTo>
                  <a:pt x="455" y="366"/>
                </a:lnTo>
                <a:lnTo>
                  <a:pt x="401" y="350"/>
                </a:lnTo>
                <a:lnTo>
                  <a:pt x="380" y="340"/>
                </a:lnTo>
                <a:lnTo>
                  <a:pt x="358" y="334"/>
                </a:lnTo>
                <a:lnTo>
                  <a:pt x="347" y="329"/>
                </a:lnTo>
                <a:lnTo>
                  <a:pt x="336" y="329"/>
                </a:lnTo>
                <a:lnTo>
                  <a:pt x="307" y="319"/>
                </a:lnTo>
                <a:lnTo>
                  <a:pt x="275" y="314"/>
                </a:lnTo>
                <a:lnTo>
                  <a:pt x="246" y="308"/>
                </a:lnTo>
                <a:lnTo>
                  <a:pt x="217" y="298"/>
                </a:lnTo>
                <a:lnTo>
                  <a:pt x="206" y="298"/>
                </a:lnTo>
                <a:lnTo>
                  <a:pt x="203" y="298"/>
                </a:lnTo>
                <a:lnTo>
                  <a:pt x="199" y="298"/>
                </a:lnTo>
                <a:lnTo>
                  <a:pt x="188" y="293"/>
                </a:lnTo>
                <a:lnTo>
                  <a:pt x="177" y="293"/>
                </a:lnTo>
                <a:lnTo>
                  <a:pt x="156" y="287"/>
                </a:lnTo>
                <a:lnTo>
                  <a:pt x="98" y="272"/>
                </a:lnTo>
                <a:lnTo>
                  <a:pt x="40" y="267"/>
                </a:lnTo>
                <a:lnTo>
                  <a:pt x="22" y="267"/>
                </a:lnTo>
                <a:lnTo>
                  <a:pt x="0" y="267"/>
                </a:lnTo>
                <a:lnTo>
                  <a:pt x="0" y="267"/>
                </a:lnTo>
                <a:lnTo>
                  <a:pt x="4" y="267"/>
                </a:lnTo>
                <a:lnTo>
                  <a:pt x="11" y="267"/>
                </a:lnTo>
                <a:lnTo>
                  <a:pt x="11" y="272"/>
                </a:lnTo>
                <a:lnTo>
                  <a:pt x="11" y="272"/>
                </a:lnTo>
                <a:lnTo>
                  <a:pt x="4" y="272"/>
                </a:lnTo>
              </a:path>
            </a:pathLst>
          </a:custGeom>
          <a:solidFill>
            <a:srgbClr val="FFFFCF">
              <a:alpha val="50000"/>
            </a:srgb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7" name="Freeform 3"/>
          <p:cNvSpPr>
            <a:spLocks/>
          </p:cNvSpPr>
          <p:nvPr/>
        </p:nvSpPr>
        <p:spPr bwMode="auto">
          <a:xfrm flipH="1">
            <a:off x="3932238" y="4314825"/>
            <a:ext cx="2462212" cy="1079500"/>
          </a:xfrm>
          <a:custGeom>
            <a:avLst/>
            <a:gdLst>
              <a:gd name="T0" fmla="*/ 14 w 1445"/>
              <a:gd name="T1" fmla="*/ 293 h 503"/>
              <a:gd name="T2" fmla="*/ 102 w 1445"/>
              <a:gd name="T3" fmla="*/ 219 h 503"/>
              <a:gd name="T4" fmla="*/ 182 w 1445"/>
              <a:gd name="T5" fmla="*/ 149 h 503"/>
              <a:gd name="T6" fmla="*/ 238 w 1445"/>
              <a:gd name="T7" fmla="*/ 99 h 503"/>
              <a:gd name="T8" fmla="*/ 309 w 1445"/>
              <a:gd name="T9" fmla="*/ 35 h 503"/>
              <a:gd name="T10" fmla="*/ 340 w 1445"/>
              <a:gd name="T11" fmla="*/ 0 h 503"/>
              <a:gd name="T12" fmla="*/ 508 w 1445"/>
              <a:gd name="T13" fmla="*/ 25 h 503"/>
              <a:gd name="T14" fmla="*/ 562 w 1445"/>
              <a:gd name="T15" fmla="*/ 40 h 503"/>
              <a:gd name="T16" fmla="*/ 704 w 1445"/>
              <a:gd name="T17" fmla="*/ 60 h 503"/>
              <a:gd name="T18" fmla="*/ 862 w 1445"/>
              <a:gd name="T19" fmla="*/ 80 h 503"/>
              <a:gd name="T20" fmla="*/ 922 w 1445"/>
              <a:gd name="T21" fmla="*/ 85 h 503"/>
              <a:gd name="T22" fmla="*/ 1180 w 1445"/>
              <a:gd name="T23" fmla="*/ 104 h 503"/>
              <a:gd name="T24" fmla="*/ 1370 w 1445"/>
              <a:gd name="T25" fmla="*/ 109 h 503"/>
              <a:gd name="T26" fmla="*/ 1373 w 1445"/>
              <a:gd name="T27" fmla="*/ 109 h 503"/>
              <a:gd name="T28" fmla="*/ 1416 w 1445"/>
              <a:gd name="T29" fmla="*/ 119 h 503"/>
              <a:gd name="T30" fmla="*/ 1433 w 1445"/>
              <a:gd name="T31" fmla="*/ 139 h 503"/>
              <a:gd name="T32" fmla="*/ 1407 w 1445"/>
              <a:gd name="T33" fmla="*/ 174 h 503"/>
              <a:gd name="T34" fmla="*/ 1370 w 1445"/>
              <a:gd name="T35" fmla="*/ 204 h 503"/>
              <a:gd name="T36" fmla="*/ 1348 w 1445"/>
              <a:gd name="T37" fmla="*/ 219 h 503"/>
              <a:gd name="T38" fmla="*/ 1291 w 1445"/>
              <a:gd name="T39" fmla="*/ 263 h 503"/>
              <a:gd name="T40" fmla="*/ 1248 w 1445"/>
              <a:gd name="T41" fmla="*/ 293 h 503"/>
              <a:gd name="T42" fmla="*/ 1237 w 1445"/>
              <a:gd name="T43" fmla="*/ 308 h 503"/>
              <a:gd name="T44" fmla="*/ 1192 w 1445"/>
              <a:gd name="T45" fmla="*/ 343 h 503"/>
              <a:gd name="T46" fmla="*/ 1160 w 1445"/>
              <a:gd name="T47" fmla="*/ 378 h 503"/>
              <a:gd name="T48" fmla="*/ 1143 w 1445"/>
              <a:gd name="T49" fmla="*/ 413 h 503"/>
              <a:gd name="T50" fmla="*/ 1121 w 1445"/>
              <a:gd name="T51" fmla="*/ 492 h 503"/>
              <a:gd name="T52" fmla="*/ 1095 w 1445"/>
              <a:gd name="T53" fmla="*/ 502 h 503"/>
              <a:gd name="T54" fmla="*/ 1061 w 1445"/>
              <a:gd name="T55" fmla="*/ 492 h 503"/>
              <a:gd name="T56" fmla="*/ 1018 w 1445"/>
              <a:gd name="T57" fmla="*/ 477 h 503"/>
              <a:gd name="T58" fmla="*/ 928 w 1445"/>
              <a:gd name="T59" fmla="*/ 452 h 503"/>
              <a:gd name="T60" fmla="*/ 851 w 1445"/>
              <a:gd name="T61" fmla="*/ 427 h 503"/>
              <a:gd name="T62" fmla="*/ 803 w 1445"/>
              <a:gd name="T63" fmla="*/ 413 h 503"/>
              <a:gd name="T64" fmla="*/ 775 w 1445"/>
              <a:gd name="T65" fmla="*/ 398 h 503"/>
              <a:gd name="T66" fmla="*/ 763 w 1445"/>
              <a:gd name="T67" fmla="*/ 393 h 503"/>
              <a:gd name="T68" fmla="*/ 723 w 1445"/>
              <a:gd name="T69" fmla="*/ 373 h 503"/>
              <a:gd name="T70" fmla="*/ 698 w 1445"/>
              <a:gd name="T71" fmla="*/ 363 h 503"/>
              <a:gd name="T72" fmla="*/ 667 w 1445"/>
              <a:gd name="T73" fmla="*/ 353 h 503"/>
              <a:gd name="T74" fmla="*/ 647 w 1445"/>
              <a:gd name="T75" fmla="*/ 348 h 503"/>
              <a:gd name="T76" fmla="*/ 621 w 1445"/>
              <a:gd name="T77" fmla="*/ 338 h 503"/>
              <a:gd name="T78" fmla="*/ 565 w 1445"/>
              <a:gd name="T79" fmla="*/ 333 h 503"/>
              <a:gd name="T80" fmla="*/ 516 w 1445"/>
              <a:gd name="T81" fmla="*/ 318 h 503"/>
              <a:gd name="T82" fmla="*/ 494 w 1445"/>
              <a:gd name="T83" fmla="*/ 313 h 503"/>
              <a:gd name="T84" fmla="*/ 426 w 1445"/>
              <a:gd name="T85" fmla="*/ 293 h 503"/>
              <a:gd name="T86" fmla="*/ 375 w 1445"/>
              <a:gd name="T87" fmla="*/ 283 h 503"/>
              <a:gd name="T88" fmla="*/ 292 w 1445"/>
              <a:gd name="T89" fmla="*/ 268 h 503"/>
              <a:gd name="T90" fmla="*/ 116 w 1445"/>
              <a:gd name="T91" fmla="*/ 278 h 503"/>
              <a:gd name="T92" fmla="*/ 60 w 1445"/>
              <a:gd name="T93" fmla="*/ 288 h 503"/>
              <a:gd name="T94" fmla="*/ 45 w 1445"/>
              <a:gd name="T95" fmla="*/ 288 h 503"/>
              <a:gd name="T96" fmla="*/ 20 w 1445"/>
              <a:gd name="T97" fmla="*/ 293 h 503"/>
              <a:gd name="T98" fmla="*/ 9 w 1445"/>
              <a:gd name="T99" fmla="*/ 298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45" h="503">
                <a:moveTo>
                  <a:pt x="0" y="298"/>
                </a:moveTo>
                <a:lnTo>
                  <a:pt x="6" y="298"/>
                </a:lnTo>
                <a:lnTo>
                  <a:pt x="14" y="293"/>
                </a:lnTo>
                <a:lnTo>
                  <a:pt x="40" y="278"/>
                </a:lnTo>
                <a:lnTo>
                  <a:pt x="60" y="258"/>
                </a:lnTo>
                <a:lnTo>
                  <a:pt x="102" y="219"/>
                </a:lnTo>
                <a:lnTo>
                  <a:pt x="133" y="189"/>
                </a:lnTo>
                <a:lnTo>
                  <a:pt x="165" y="159"/>
                </a:lnTo>
                <a:lnTo>
                  <a:pt x="182" y="149"/>
                </a:lnTo>
                <a:lnTo>
                  <a:pt x="196" y="134"/>
                </a:lnTo>
                <a:lnTo>
                  <a:pt x="219" y="119"/>
                </a:lnTo>
                <a:lnTo>
                  <a:pt x="238" y="99"/>
                </a:lnTo>
                <a:lnTo>
                  <a:pt x="267" y="75"/>
                </a:lnTo>
                <a:lnTo>
                  <a:pt x="295" y="45"/>
                </a:lnTo>
                <a:lnTo>
                  <a:pt x="309" y="35"/>
                </a:lnTo>
                <a:lnTo>
                  <a:pt x="323" y="25"/>
                </a:lnTo>
                <a:lnTo>
                  <a:pt x="332" y="15"/>
                </a:lnTo>
                <a:lnTo>
                  <a:pt x="340" y="0"/>
                </a:lnTo>
                <a:lnTo>
                  <a:pt x="411" y="10"/>
                </a:lnTo>
                <a:lnTo>
                  <a:pt x="482" y="15"/>
                </a:lnTo>
                <a:lnTo>
                  <a:pt x="508" y="25"/>
                </a:lnTo>
                <a:lnTo>
                  <a:pt x="533" y="30"/>
                </a:lnTo>
                <a:lnTo>
                  <a:pt x="548" y="35"/>
                </a:lnTo>
                <a:lnTo>
                  <a:pt x="562" y="40"/>
                </a:lnTo>
                <a:lnTo>
                  <a:pt x="599" y="45"/>
                </a:lnTo>
                <a:lnTo>
                  <a:pt x="633" y="50"/>
                </a:lnTo>
                <a:lnTo>
                  <a:pt x="704" y="60"/>
                </a:lnTo>
                <a:lnTo>
                  <a:pt x="772" y="65"/>
                </a:lnTo>
                <a:lnTo>
                  <a:pt x="817" y="75"/>
                </a:lnTo>
                <a:lnTo>
                  <a:pt x="862" y="80"/>
                </a:lnTo>
                <a:lnTo>
                  <a:pt x="882" y="85"/>
                </a:lnTo>
                <a:lnTo>
                  <a:pt x="902" y="85"/>
                </a:lnTo>
                <a:lnTo>
                  <a:pt x="922" y="85"/>
                </a:lnTo>
                <a:lnTo>
                  <a:pt x="942" y="85"/>
                </a:lnTo>
                <a:lnTo>
                  <a:pt x="1061" y="94"/>
                </a:lnTo>
                <a:lnTo>
                  <a:pt x="1180" y="104"/>
                </a:lnTo>
                <a:lnTo>
                  <a:pt x="1274" y="99"/>
                </a:lnTo>
                <a:lnTo>
                  <a:pt x="1367" y="109"/>
                </a:lnTo>
                <a:lnTo>
                  <a:pt x="1370" y="109"/>
                </a:lnTo>
                <a:lnTo>
                  <a:pt x="1370" y="109"/>
                </a:lnTo>
                <a:lnTo>
                  <a:pt x="1370" y="109"/>
                </a:lnTo>
                <a:lnTo>
                  <a:pt x="1373" y="109"/>
                </a:lnTo>
                <a:lnTo>
                  <a:pt x="1379" y="109"/>
                </a:lnTo>
                <a:lnTo>
                  <a:pt x="1387" y="109"/>
                </a:lnTo>
                <a:lnTo>
                  <a:pt x="1416" y="119"/>
                </a:lnTo>
                <a:lnTo>
                  <a:pt x="1444" y="124"/>
                </a:lnTo>
                <a:lnTo>
                  <a:pt x="1438" y="134"/>
                </a:lnTo>
                <a:lnTo>
                  <a:pt x="1433" y="139"/>
                </a:lnTo>
                <a:lnTo>
                  <a:pt x="1427" y="149"/>
                </a:lnTo>
                <a:lnTo>
                  <a:pt x="1418" y="164"/>
                </a:lnTo>
                <a:lnTo>
                  <a:pt x="1407" y="174"/>
                </a:lnTo>
                <a:lnTo>
                  <a:pt x="1396" y="179"/>
                </a:lnTo>
                <a:lnTo>
                  <a:pt x="1384" y="194"/>
                </a:lnTo>
                <a:lnTo>
                  <a:pt x="1370" y="204"/>
                </a:lnTo>
                <a:lnTo>
                  <a:pt x="1367" y="209"/>
                </a:lnTo>
                <a:lnTo>
                  <a:pt x="1362" y="214"/>
                </a:lnTo>
                <a:lnTo>
                  <a:pt x="1348" y="219"/>
                </a:lnTo>
                <a:lnTo>
                  <a:pt x="1325" y="234"/>
                </a:lnTo>
                <a:lnTo>
                  <a:pt x="1305" y="254"/>
                </a:lnTo>
                <a:lnTo>
                  <a:pt x="1291" y="263"/>
                </a:lnTo>
                <a:lnTo>
                  <a:pt x="1277" y="273"/>
                </a:lnTo>
                <a:lnTo>
                  <a:pt x="1262" y="283"/>
                </a:lnTo>
                <a:lnTo>
                  <a:pt x="1248" y="293"/>
                </a:lnTo>
                <a:lnTo>
                  <a:pt x="1240" y="303"/>
                </a:lnTo>
                <a:lnTo>
                  <a:pt x="1237" y="303"/>
                </a:lnTo>
                <a:lnTo>
                  <a:pt x="1237" y="308"/>
                </a:lnTo>
                <a:lnTo>
                  <a:pt x="1231" y="308"/>
                </a:lnTo>
                <a:lnTo>
                  <a:pt x="1211" y="328"/>
                </a:lnTo>
                <a:lnTo>
                  <a:pt x="1192" y="343"/>
                </a:lnTo>
                <a:lnTo>
                  <a:pt x="1180" y="358"/>
                </a:lnTo>
                <a:lnTo>
                  <a:pt x="1169" y="368"/>
                </a:lnTo>
                <a:lnTo>
                  <a:pt x="1160" y="378"/>
                </a:lnTo>
                <a:lnTo>
                  <a:pt x="1152" y="388"/>
                </a:lnTo>
                <a:lnTo>
                  <a:pt x="1149" y="403"/>
                </a:lnTo>
                <a:lnTo>
                  <a:pt x="1143" y="413"/>
                </a:lnTo>
                <a:lnTo>
                  <a:pt x="1132" y="447"/>
                </a:lnTo>
                <a:lnTo>
                  <a:pt x="1121" y="482"/>
                </a:lnTo>
                <a:lnTo>
                  <a:pt x="1121" y="492"/>
                </a:lnTo>
                <a:lnTo>
                  <a:pt x="1118" y="497"/>
                </a:lnTo>
                <a:lnTo>
                  <a:pt x="1112" y="502"/>
                </a:lnTo>
                <a:lnTo>
                  <a:pt x="1095" y="502"/>
                </a:lnTo>
                <a:lnTo>
                  <a:pt x="1078" y="497"/>
                </a:lnTo>
                <a:lnTo>
                  <a:pt x="1070" y="497"/>
                </a:lnTo>
                <a:lnTo>
                  <a:pt x="1061" y="492"/>
                </a:lnTo>
                <a:lnTo>
                  <a:pt x="1050" y="487"/>
                </a:lnTo>
                <a:lnTo>
                  <a:pt x="1041" y="482"/>
                </a:lnTo>
                <a:lnTo>
                  <a:pt x="1018" y="477"/>
                </a:lnTo>
                <a:lnTo>
                  <a:pt x="996" y="472"/>
                </a:lnTo>
                <a:lnTo>
                  <a:pt x="962" y="462"/>
                </a:lnTo>
                <a:lnTo>
                  <a:pt x="928" y="452"/>
                </a:lnTo>
                <a:lnTo>
                  <a:pt x="902" y="442"/>
                </a:lnTo>
                <a:lnTo>
                  <a:pt x="874" y="437"/>
                </a:lnTo>
                <a:lnTo>
                  <a:pt x="851" y="427"/>
                </a:lnTo>
                <a:lnTo>
                  <a:pt x="826" y="418"/>
                </a:lnTo>
                <a:lnTo>
                  <a:pt x="814" y="418"/>
                </a:lnTo>
                <a:lnTo>
                  <a:pt x="803" y="413"/>
                </a:lnTo>
                <a:lnTo>
                  <a:pt x="794" y="408"/>
                </a:lnTo>
                <a:lnTo>
                  <a:pt x="783" y="403"/>
                </a:lnTo>
                <a:lnTo>
                  <a:pt x="775" y="398"/>
                </a:lnTo>
                <a:lnTo>
                  <a:pt x="772" y="393"/>
                </a:lnTo>
                <a:lnTo>
                  <a:pt x="769" y="393"/>
                </a:lnTo>
                <a:lnTo>
                  <a:pt x="763" y="393"/>
                </a:lnTo>
                <a:lnTo>
                  <a:pt x="749" y="388"/>
                </a:lnTo>
                <a:lnTo>
                  <a:pt x="732" y="378"/>
                </a:lnTo>
                <a:lnTo>
                  <a:pt x="723" y="373"/>
                </a:lnTo>
                <a:lnTo>
                  <a:pt x="715" y="373"/>
                </a:lnTo>
                <a:lnTo>
                  <a:pt x="706" y="368"/>
                </a:lnTo>
                <a:lnTo>
                  <a:pt x="698" y="363"/>
                </a:lnTo>
                <a:lnTo>
                  <a:pt x="689" y="358"/>
                </a:lnTo>
                <a:lnTo>
                  <a:pt x="678" y="358"/>
                </a:lnTo>
                <a:lnTo>
                  <a:pt x="667" y="353"/>
                </a:lnTo>
                <a:lnTo>
                  <a:pt x="658" y="353"/>
                </a:lnTo>
                <a:lnTo>
                  <a:pt x="653" y="348"/>
                </a:lnTo>
                <a:lnTo>
                  <a:pt x="647" y="348"/>
                </a:lnTo>
                <a:lnTo>
                  <a:pt x="641" y="348"/>
                </a:lnTo>
                <a:lnTo>
                  <a:pt x="638" y="348"/>
                </a:lnTo>
                <a:lnTo>
                  <a:pt x="621" y="338"/>
                </a:lnTo>
                <a:lnTo>
                  <a:pt x="601" y="333"/>
                </a:lnTo>
                <a:lnTo>
                  <a:pt x="582" y="333"/>
                </a:lnTo>
                <a:lnTo>
                  <a:pt x="565" y="333"/>
                </a:lnTo>
                <a:lnTo>
                  <a:pt x="545" y="328"/>
                </a:lnTo>
                <a:lnTo>
                  <a:pt x="525" y="318"/>
                </a:lnTo>
                <a:lnTo>
                  <a:pt x="516" y="318"/>
                </a:lnTo>
                <a:lnTo>
                  <a:pt x="514" y="318"/>
                </a:lnTo>
                <a:lnTo>
                  <a:pt x="511" y="318"/>
                </a:lnTo>
                <a:lnTo>
                  <a:pt x="494" y="313"/>
                </a:lnTo>
                <a:lnTo>
                  <a:pt x="471" y="303"/>
                </a:lnTo>
                <a:lnTo>
                  <a:pt x="445" y="298"/>
                </a:lnTo>
                <a:lnTo>
                  <a:pt x="426" y="293"/>
                </a:lnTo>
                <a:lnTo>
                  <a:pt x="406" y="288"/>
                </a:lnTo>
                <a:lnTo>
                  <a:pt x="386" y="288"/>
                </a:lnTo>
                <a:lnTo>
                  <a:pt x="375" y="283"/>
                </a:lnTo>
                <a:lnTo>
                  <a:pt x="360" y="283"/>
                </a:lnTo>
                <a:lnTo>
                  <a:pt x="326" y="273"/>
                </a:lnTo>
                <a:lnTo>
                  <a:pt x="292" y="268"/>
                </a:lnTo>
                <a:lnTo>
                  <a:pt x="247" y="273"/>
                </a:lnTo>
                <a:lnTo>
                  <a:pt x="204" y="273"/>
                </a:lnTo>
                <a:lnTo>
                  <a:pt x="116" y="278"/>
                </a:lnTo>
                <a:lnTo>
                  <a:pt x="91" y="283"/>
                </a:lnTo>
                <a:lnTo>
                  <a:pt x="65" y="288"/>
                </a:lnTo>
                <a:lnTo>
                  <a:pt x="60" y="288"/>
                </a:lnTo>
                <a:lnTo>
                  <a:pt x="54" y="288"/>
                </a:lnTo>
                <a:lnTo>
                  <a:pt x="48" y="288"/>
                </a:lnTo>
                <a:lnTo>
                  <a:pt x="45" y="288"/>
                </a:lnTo>
                <a:lnTo>
                  <a:pt x="40" y="288"/>
                </a:lnTo>
                <a:lnTo>
                  <a:pt x="26" y="293"/>
                </a:lnTo>
                <a:lnTo>
                  <a:pt x="20" y="293"/>
                </a:lnTo>
                <a:lnTo>
                  <a:pt x="17" y="293"/>
                </a:lnTo>
                <a:lnTo>
                  <a:pt x="11" y="298"/>
                </a:lnTo>
                <a:lnTo>
                  <a:pt x="9" y="298"/>
                </a:lnTo>
                <a:lnTo>
                  <a:pt x="6" y="298"/>
                </a:lnTo>
                <a:lnTo>
                  <a:pt x="0" y="298"/>
                </a:lnTo>
              </a:path>
            </a:pathLst>
          </a:custGeom>
          <a:solidFill>
            <a:srgbClr val="FFFFCF">
              <a:alpha val="50000"/>
            </a:srgb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8" name="Freeform 4"/>
          <p:cNvSpPr>
            <a:spLocks/>
          </p:cNvSpPr>
          <p:nvPr/>
        </p:nvSpPr>
        <p:spPr bwMode="auto">
          <a:xfrm flipH="1">
            <a:off x="3190875" y="4876800"/>
            <a:ext cx="2555875" cy="1146175"/>
          </a:xfrm>
          <a:custGeom>
            <a:avLst/>
            <a:gdLst>
              <a:gd name="T0" fmla="*/ 44 w 1500"/>
              <a:gd name="T1" fmla="*/ 240 h 534"/>
              <a:gd name="T2" fmla="*/ 109 w 1500"/>
              <a:gd name="T3" fmla="*/ 188 h 534"/>
              <a:gd name="T4" fmla="*/ 163 w 1500"/>
              <a:gd name="T5" fmla="*/ 141 h 534"/>
              <a:gd name="T6" fmla="*/ 203 w 1500"/>
              <a:gd name="T7" fmla="*/ 115 h 534"/>
              <a:gd name="T8" fmla="*/ 239 w 1500"/>
              <a:gd name="T9" fmla="*/ 94 h 534"/>
              <a:gd name="T10" fmla="*/ 293 w 1500"/>
              <a:gd name="T11" fmla="*/ 47 h 534"/>
              <a:gd name="T12" fmla="*/ 347 w 1500"/>
              <a:gd name="T13" fmla="*/ 0 h 534"/>
              <a:gd name="T14" fmla="*/ 423 w 1500"/>
              <a:gd name="T15" fmla="*/ 16 h 534"/>
              <a:gd name="T16" fmla="*/ 567 w 1500"/>
              <a:gd name="T17" fmla="*/ 31 h 534"/>
              <a:gd name="T18" fmla="*/ 1015 w 1500"/>
              <a:gd name="T19" fmla="*/ 26 h 534"/>
              <a:gd name="T20" fmla="*/ 1181 w 1500"/>
              <a:gd name="T21" fmla="*/ 37 h 534"/>
              <a:gd name="T22" fmla="*/ 1221 w 1500"/>
              <a:gd name="T23" fmla="*/ 47 h 534"/>
              <a:gd name="T24" fmla="*/ 1271 w 1500"/>
              <a:gd name="T25" fmla="*/ 42 h 534"/>
              <a:gd name="T26" fmla="*/ 1358 w 1500"/>
              <a:gd name="T27" fmla="*/ 37 h 534"/>
              <a:gd name="T28" fmla="*/ 1499 w 1500"/>
              <a:gd name="T29" fmla="*/ 37 h 534"/>
              <a:gd name="T30" fmla="*/ 1456 w 1500"/>
              <a:gd name="T31" fmla="*/ 94 h 534"/>
              <a:gd name="T32" fmla="*/ 1423 w 1500"/>
              <a:gd name="T33" fmla="*/ 126 h 534"/>
              <a:gd name="T34" fmla="*/ 1405 w 1500"/>
              <a:gd name="T35" fmla="*/ 146 h 534"/>
              <a:gd name="T36" fmla="*/ 1394 w 1500"/>
              <a:gd name="T37" fmla="*/ 157 h 534"/>
              <a:gd name="T38" fmla="*/ 1232 w 1500"/>
              <a:gd name="T39" fmla="*/ 314 h 534"/>
              <a:gd name="T40" fmla="*/ 1170 w 1500"/>
              <a:gd name="T41" fmla="*/ 402 h 534"/>
              <a:gd name="T42" fmla="*/ 1149 w 1500"/>
              <a:gd name="T43" fmla="*/ 470 h 534"/>
              <a:gd name="T44" fmla="*/ 1134 w 1500"/>
              <a:gd name="T45" fmla="*/ 502 h 534"/>
              <a:gd name="T46" fmla="*/ 1120 w 1500"/>
              <a:gd name="T47" fmla="*/ 523 h 534"/>
              <a:gd name="T48" fmla="*/ 1113 w 1500"/>
              <a:gd name="T49" fmla="*/ 528 h 534"/>
              <a:gd name="T50" fmla="*/ 1098 w 1500"/>
              <a:gd name="T51" fmla="*/ 533 h 534"/>
              <a:gd name="T52" fmla="*/ 1001 w 1500"/>
              <a:gd name="T53" fmla="*/ 528 h 534"/>
              <a:gd name="T54" fmla="*/ 874 w 1500"/>
              <a:gd name="T55" fmla="*/ 512 h 534"/>
              <a:gd name="T56" fmla="*/ 820 w 1500"/>
              <a:gd name="T57" fmla="*/ 496 h 534"/>
              <a:gd name="T58" fmla="*/ 798 w 1500"/>
              <a:gd name="T59" fmla="*/ 491 h 534"/>
              <a:gd name="T60" fmla="*/ 759 w 1500"/>
              <a:gd name="T61" fmla="*/ 481 h 534"/>
              <a:gd name="T62" fmla="*/ 715 w 1500"/>
              <a:gd name="T63" fmla="*/ 476 h 534"/>
              <a:gd name="T64" fmla="*/ 701 w 1500"/>
              <a:gd name="T65" fmla="*/ 470 h 534"/>
              <a:gd name="T66" fmla="*/ 686 w 1500"/>
              <a:gd name="T67" fmla="*/ 465 h 534"/>
              <a:gd name="T68" fmla="*/ 665 w 1500"/>
              <a:gd name="T69" fmla="*/ 460 h 534"/>
              <a:gd name="T70" fmla="*/ 647 w 1500"/>
              <a:gd name="T71" fmla="*/ 449 h 534"/>
              <a:gd name="T72" fmla="*/ 607 w 1500"/>
              <a:gd name="T73" fmla="*/ 439 h 534"/>
              <a:gd name="T74" fmla="*/ 589 w 1500"/>
              <a:gd name="T75" fmla="*/ 429 h 534"/>
              <a:gd name="T76" fmla="*/ 531 w 1500"/>
              <a:gd name="T77" fmla="*/ 397 h 534"/>
              <a:gd name="T78" fmla="*/ 401 w 1500"/>
              <a:gd name="T79" fmla="*/ 350 h 534"/>
              <a:gd name="T80" fmla="*/ 347 w 1500"/>
              <a:gd name="T81" fmla="*/ 329 h 534"/>
              <a:gd name="T82" fmla="*/ 275 w 1500"/>
              <a:gd name="T83" fmla="*/ 314 h 534"/>
              <a:gd name="T84" fmla="*/ 206 w 1500"/>
              <a:gd name="T85" fmla="*/ 298 h 534"/>
              <a:gd name="T86" fmla="*/ 188 w 1500"/>
              <a:gd name="T87" fmla="*/ 293 h 534"/>
              <a:gd name="T88" fmla="*/ 98 w 1500"/>
              <a:gd name="T89" fmla="*/ 272 h 534"/>
              <a:gd name="T90" fmla="*/ 0 w 1500"/>
              <a:gd name="T91" fmla="*/ 267 h 534"/>
              <a:gd name="T92" fmla="*/ 11 w 1500"/>
              <a:gd name="T93" fmla="*/ 267 h 534"/>
              <a:gd name="T94" fmla="*/ 4 w 1500"/>
              <a:gd name="T95" fmla="*/ 272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00" h="534">
                <a:moveTo>
                  <a:pt x="4" y="272"/>
                </a:moveTo>
                <a:lnTo>
                  <a:pt x="26" y="256"/>
                </a:lnTo>
                <a:lnTo>
                  <a:pt x="44" y="240"/>
                </a:lnTo>
                <a:lnTo>
                  <a:pt x="62" y="225"/>
                </a:lnTo>
                <a:lnTo>
                  <a:pt x="80" y="209"/>
                </a:lnTo>
                <a:lnTo>
                  <a:pt x="109" y="188"/>
                </a:lnTo>
                <a:lnTo>
                  <a:pt x="134" y="167"/>
                </a:lnTo>
                <a:lnTo>
                  <a:pt x="148" y="157"/>
                </a:lnTo>
                <a:lnTo>
                  <a:pt x="163" y="141"/>
                </a:lnTo>
                <a:lnTo>
                  <a:pt x="177" y="131"/>
                </a:lnTo>
                <a:lnTo>
                  <a:pt x="192" y="120"/>
                </a:lnTo>
                <a:lnTo>
                  <a:pt x="203" y="115"/>
                </a:lnTo>
                <a:lnTo>
                  <a:pt x="213" y="110"/>
                </a:lnTo>
                <a:lnTo>
                  <a:pt x="228" y="105"/>
                </a:lnTo>
                <a:lnTo>
                  <a:pt x="239" y="94"/>
                </a:lnTo>
                <a:lnTo>
                  <a:pt x="260" y="73"/>
                </a:lnTo>
                <a:lnTo>
                  <a:pt x="282" y="52"/>
                </a:lnTo>
                <a:lnTo>
                  <a:pt x="293" y="47"/>
                </a:lnTo>
                <a:lnTo>
                  <a:pt x="300" y="37"/>
                </a:lnTo>
                <a:lnTo>
                  <a:pt x="322" y="16"/>
                </a:lnTo>
                <a:lnTo>
                  <a:pt x="347" y="0"/>
                </a:lnTo>
                <a:lnTo>
                  <a:pt x="376" y="5"/>
                </a:lnTo>
                <a:lnTo>
                  <a:pt x="398" y="11"/>
                </a:lnTo>
                <a:lnTo>
                  <a:pt x="423" y="16"/>
                </a:lnTo>
                <a:lnTo>
                  <a:pt x="448" y="21"/>
                </a:lnTo>
                <a:lnTo>
                  <a:pt x="510" y="26"/>
                </a:lnTo>
                <a:lnTo>
                  <a:pt x="567" y="31"/>
                </a:lnTo>
                <a:lnTo>
                  <a:pt x="762" y="31"/>
                </a:lnTo>
                <a:lnTo>
                  <a:pt x="957" y="26"/>
                </a:lnTo>
                <a:lnTo>
                  <a:pt x="1015" y="26"/>
                </a:lnTo>
                <a:lnTo>
                  <a:pt x="1069" y="26"/>
                </a:lnTo>
                <a:lnTo>
                  <a:pt x="1127" y="31"/>
                </a:lnTo>
                <a:lnTo>
                  <a:pt x="1181" y="37"/>
                </a:lnTo>
                <a:lnTo>
                  <a:pt x="1196" y="42"/>
                </a:lnTo>
                <a:lnTo>
                  <a:pt x="1206" y="42"/>
                </a:lnTo>
                <a:lnTo>
                  <a:pt x="1221" y="47"/>
                </a:lnTo>
                <a:lnTo>
                  <a:pt x="1228" y="47"/>
                </a:lnTo>
                <a:lnTo>
                  <a:pt x="1246" y="42"/>
                </a:lnTo>
                <a:lnTo>
                  <a:pt x="1271" y="42"/>
                </a:lnTo>
                <a:lnTo>
                  <a:pt x="1290" y="42"/>
                </a:lnTo>
                <a:lnTo>
                  <a:pt x="1311" y="42"/>
                </a:lnTo>
                <a:lnTo>
                  <a:pt x="1358" y="37"/>
                </a:lnTo>
                <a:lnTo>
                  <a:pt x="1405" y="42"/>
                </a:lnTo>
                <a:lnTo>
                  <a:pt x="1452" y="42"/>
                </a:lnTo>
                <a:lnTo>
                  <a:pt x="1499" y="37"/>
                </a:lnTo>
                <a:lnTo>
                  <a:pt x="1481" y="63"/>
                </a:lnTo>
                <a:lnTo>
                  <a:pt x="1459" y="84"/>
                </a:lnTo>
                <a:lnTo>
                  <a:pt x="1456" y="94"/>
                </a:lnTo>
                <a:lnTo>
                  <a:pt x="1448" y="105"/>
                </a:lnTo>
                <a:lnTo>
                  <a:pt x="1434" y="115"/>
                </a:lnTo>
                <a:lnTo>
                  <a:pt x="1423" y="126"/>
                </a:lnTo>
                <a:lnTo>
                  <a:pt x="1416" y="136"/>
                </a:lnTo>
                <a:lnTo>
                  <a:pt x="1409" y="141"/>
                </a:lnTo>
                <a:lnTo>
                  <a:pt x="1405" y="146"/>
                </a:lnTo>
                <a:lnTo>
                  <a:pt x="1405" y="146"/>
                </a:lnTo>
                <a:lnTo>
                  <a:pt x="1401" y="152"/>
                </a:lnTo>
                <a:lnTo>
                  <a:pt x="1394" y="157"/>
                </a:lnTo>
                <a:lnTo>
                  <a:pt x="1318" y="220"/>
                </a:lnTo>
                <a:lnTo>
                  <a:pt x="1250" y="287"/>
                </a:lnTo>
                <a:lnTo>
                  <a:pt x="1232" y="314"/>
                </a:lnTo>
                <a:lnTo>
                  <a:pt x="1214" y="340"/>
                </a:lnTo>
                <a:lnTo>
                  <a:pt x="1188" y="371"/>
                </a:lnTo>
                <a:lnTo>
                  <a:pt x="1170" y="402"/>
                </a:lnTo>
                <a:lnTo>
                  <a:pt x="1167" y="423"/>
                </a:lnTo>
                <a:lnTo>
                  <a:pt x="1160" y="444"/>
                </a:lnTo>
                <a:lnTo>
                  <a:pt x="1149" y="470"/>
                </a:lnTo>
                <a:lnTo>
                  <a:pt x="1141" y="486"/>
                </a:lnTo>
                <a:lnTo>
                  <a:pt x="1138" y="496"/>
                </a:lnTo>
                <a:lnTo>
                  <a:pt x="1134" y="502"/>
                </a:lnTo>
                <a:lnTo>
                  <a:pt x="1131" y="517"/>
                </a:lnTo>
                <a:lnTo>
                  <a:pt x="1127" y="523"/>
                </a:lnTo>
                <a:lnTo>
                  <a:pt x="1120" y="523"/>
                </a:lnTo>
                <a:lnTo>
                  <a:pt x="1116" y="523"/>
                </a:lnTo>
                <a:lnTo>
                  <a:pt x="1113" y="523"/>
                </a:lnTo>
                <a:lnTo>
                  <a:pt x="1113" y="528"/>
                </a:lnTo>
                <a:lnTo>
                  <a:pt x="1109" y="528"/>
                </a:lnTo>
                <a:lnTo>
                  <a:pt x="1102" y="533"/>
                </a:lnTo>
                <a:lnTo>
                  <a:pt x="1098" y="533"/>
                </a:lnTo>
                <a:lnTo>
                  <a:pt x="1069" y="533"/>
                </a:lnTo>
                <a:lnTo>
                  <a:pt x="1044" y="533"/>
                </a:lnTo>
                <a:lnTo>
                  <a:pt x="1001" y="528"/>
                </a:lnTo>
                <a:lnTo>
                  <a:pt x="957" y="528"/>
                </a:lnTo>
                <a:lnTo>
                  <a:pt x="910" y="523"/>
                </a:lnTo>
                <a:lnTo>
                  <a:pt x="874" y="512"/>
                </a:lnTo>
                <a:lnTo>
                  <a:pt x="835" y="502"/>
                </a:lnTo>
                <a:lnTo>
                  <a:pt x="827" y="502"/>
                </a:lnTo>
                <a:lnTo>
                  <a:pt x="820" y="496"/>
                </a:lnTo>
                <a:lnTo>
                  <a:pt x="806" y="496"/>
                </a:lnTo>
                <a:lnTo>
                  <a:pt x="802" y="491"/>
                </a:lnTo>
                <a:lnTo>
                  <a:pt x="798" y="491"/>
                </a:lnTo>
                <a:lnTo>
                  <a:pt x="784" y="491"/>
                </a:lnTo>
                <a:lnTo>
                  <a:pt x="770" y="486"/>
                </a:lnTo>
                <a:lnTo>
                  <a:pt x="759" y="481"/>
                </a:lnTo>
                <a:lnTo>
                  <a:pt x="748" y="481"/>
                </a:lnTo>
                <a:lnTo>
                  <a:pt x="733" y="476"/>
                </a:lnTo>
                <a:lnTo>
                  <a:pt x="715" y="476"/>
                </a:lnTo>
                <a:lnTo>
                  <a:pt x="715" y="470"/>
                </a:lnTo>
                <a:lnTo>
                  <a:pt x="708" y="470"/>
                </a:lnTo>
                <a:lnTo>
                  <a:pt x="701" y="470"/>
                </a:lnTo>
                <a:lnTo>
                  <a:pt x="694" y="465"/>
                </a:lnTo>
                <a:lnTo>
                  <a:pt x="690" y="465"/>
                </a:lnTo>
                <a:lnTo>
                  <a:pt x="686" y="465"/>
                </a:lnTo>
                <a:lnTo>
                  <a:pt x="679" y="460"/>
                </a:lnTo>
                <a:lnTo>
                  <a:pt x="672" y="460"/>
                </a:lnTo>
                <a:lnTo>
                  <a:pt x="665" y="460"/>
                </a:lnTo>
                <a:lnTo>
                  <a:pt x="661" y="460"/>
                </a:lnTo>
                <a:lnTo>
                  <a:pt x="654" y="455"/>
                </a:lnTo>
                <a:lnTo>
                  <a:pt x="647" y="449"/>
                </a:lnTo>
                <a:lnTo>
                  <a:pt x="632" y="444"/>
                </a:lnTo>
                <a:lnTo>
                  <a:pt x="614" y="439"/>
                </a:lnTo>
                <a:lnTo>
                  <a:pt x="607" y="439"/>
                </a:lnTo>
                <a:lnTo>
                  <a:pt x="603" y="434"/>
                </a:lnTo>
                <a:lnTo>
                  <a:pt x="596" y="434"/>
                </a:lnTo>
                <a:lnTo>
                  <a:pt x="589" y="429"/>
                </a:lnTo>
                <a:lnTo>
                  <a:pt x="571" y="418"/>
                </a:lnTo>
                <a:lnTo>
                  <a:pt x="553" y="408"/>
                </a:lnTo>
                <a:lnTo>
                  <a:pt x="531" y="397"/>
                </a:lnTo>
                <a:lnTo>
                  <a:pt x="506" y="387"/>
                </a:lnTo>
                <a:lnTo>
                  <a:pt x="455" y="366"/>
                </a:lnTo>
                <a:lnTo>
                  <a:pt x="401" y="350"/>
                </a:lnTo>
                <a:lnTo>
                  <a:pt x="380" y="340"/>
                </a:lnTo>
                <a:lnTo>
                  <a:pt x="358" y="334"/>
                </a:lnTo>
                <a:lnTo>
                  <a:pt x="347" y="329"/>
                </a:lnTo>
                <a:lnTo>
                  <a:pt x="336" y="329"/>
                </a:lnTo>
                <a:lnTo>
                  <a:pt x="307" y="319"/>
                </a:lnTo>
                <a:lnTo>
                  <a:pt x="275" y="314"/>
                </a:lnTo>
                <a:lnTo>
                  <a:pt x="246" y="308"/>
                </a:lnTo>
                <a:lnTo>
                  <a:pt x="217" y="298"/>
                </a:lnTo>
                <a:lnTo>
                  <a:pt x="206" y="298"/>
                </a:lnTo>
                <a:lnTo>
                  <a:pt x="203" y="298"/>
                </a:lnTo>
                <a:lnTo>
                  <a:pt x="199" y="298"/>
                </a:lnTo>
                <a:lnTo>
                  <a:pt x="188" y="293"/>
                </a:lnTo>
                <a:lnTo>
                  <a:pt x="177" y="293"/>
                </a:lnTo>
                <a:lnTo>
                  <a:pt x="156" y="287"/>
                </a:lnTo>
                <a:lnTo>
                  <a:pt x="98" y="272"/>
                </a:lnTo>
                <a:lnTo>
                  <a:pt x="40" y="267"/>
                </a:lnTo>
                <a:lnTo>
                  <a:pt x="22" y="267"/>
                </a:lnTo>
                <a:lnTo>
                  <a:pt x="0" y="267"/>
                </a:lnTo>
                <a:lnTo>
                  <a:pt x="0" y="267"/>
                </a:lnTo>
                <a:lnTo>
                  <a:pt x="4" y="267"/>
                </a:lnTo>
                <a:lnTo>
                  <a:pt x="11" y="267"/>
                </a:lnTo>
                <a:lnTo>
                  <a:pt x="11" y="272"/>
                </a:lnTo>
                <a:lnTo>
                  <a:pt x="11" y="272"/>
                </a:lnTo>
                <a:lnTo>
                  <a:pt x="4" y="272"/>
                </a:lnTo>
              </a:path>
            </a:pathLst>
          </a:custGeom>
          <a:solidFill>
            <a:srgbClr val="FFFFCF">
              <a:alpha val="50000"/>
            </a:srgb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 flipH="1">
            <a:off x="4276725" y="3022600"/>
            <a:ext cx="722313" cy="147638"/>
          </a:xfrm>
          <a:prstGeom prst="parallelogram">
            <a:avLst>
              <a:gd name="adj" fmla="val 122266"/>
            </a:avLst>
          </a:prstGeom>
          <a:solidFill>
            <a:srgbClr val="FFFFCF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AutoShape 6"/>
          <p:cNvSpPr>
            <a:spLocks noChangeArrowheads="1"/>
          </p:cNvSpPr>
          <p:nvPr/>
        </p:nvSpPr>
        <p:spPr bwMode="auto">
          <a:xfrm flipH="1">
            <a:off x="3500438" y="3019425"/>
            <a:ext cx="722312" cy="149225"/>
          </a:xfrm>
          <a:prstGeom prst="parallelogram">
            <a:avLst>
              <a:gd name="adj" fmla="val 120966"/>
            </a:avLst>
          </a:prstGeom>
          <a:solidFill>
            <a:srgbClr val="FFFFCF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 flipH="1">
            <a:off x="3678238" y="2205038"/>
            <a:ext cx="192087" cy="9525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H="1">
            <a:off x="3509963" y="2201863"/>
            <a:ext cx="360362" cy="80327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>
            <a:off x="3871913" y="2203450"/>
            <a:ext cx="311150" cy="94615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>
            <a:off x="3865563" y="2197100"/>
            <a:ext cx="169862" cy="8255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 flipH="1">
            <a:off x="4446588" y="2209800"/>
            <a:ext cx="207962" cy="950913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 flipH="1">
            <a:off x="4275138" y="2200275"/>
            <a:ext cx="385762" cy="8382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Line 13"/>
          <p:cNvSpPr>
            <a:spLocks noChangeShapeType="1"/>
          </p:cNvSpPr>
          <p:nvPr/>
        </p:nvSpPr>
        <p:spPr bwMode="auto">
          <a:xfrm>
            <a:off x="4651375" y="2184400"/>
            <a:ext cx="339725" cy="995363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 flipH="1" flipV="1">
            <a:off x="4654550" y="2201863"/>
            <a:ext cx="161925" cy="823912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AutoShape 15"/>
          <p:cNvSpPr>
            <a:spLocks noChangeArrowheads="1"/>
          </p:cNvSpPr>
          <p:nvPr/>
        </p:nvSpPr>
        <p:spPr bwMode="auto">
          <a:xfrm flipH="1">
            <a:off x="3927475" y="3313113"/>
            <a:ext cx="722313" cy="147637"/>
          </a:xfrm>
          <a:prstGeom prst="parallelogram">
            <a:avLst>
              <a:gd name="adj" fmla="val 122267"/>
            </a:avLst>
          </a:prstGeom>
          <a:solidFill>
            <a:srgbClr val="FFFFCF">
              <a:alpha val="50000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 rot="2640000" flipH="1">
            <a:off x="3965575" y="2371725"/>
            <a:ext cx="285750" cy="1127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1" name="Oval 17"/>
          <p:cNvSpPr>
            <a:spLocks noChangeArrowheads="1"/>
          </p:cNvSpPr>
          <p:nvPr/>
        </p:nvSpPr>
        <p:spPr bwMode="auto">
          <a:xfrm>
            <a:off x="3979863" y="2371725"/>
            <a:ext cx="674687" cy="1127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 rot="2640000" flipH="1">
            <a:off x="4092575" y="2386013"/>
            <a:ext cx="631825" cy="112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Oval 19"/>
          <p:cNvSpPr>
            <a:spLocks noChangeArrowheads="1"/>
          </p:cNvSpPr>
          <p:nvPr/>
        </p:nvSpPr>
        <p:spPr bwMode="auto">
          <a:xfrm rot="16260000">
            <a:off x="3994150" y="2328863"/>
            <a:ext cx="198438" cy="11271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>
            <a:off x="4271963" y="2500313"/>
            <a:ext cx="385762" cy="968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>
            <a:off x="4265613" y="2490788"/>
            <a:ext cx="2159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 flipH="1">
            <a:off x="4121150" y="2474913"/>
            <a:ext cx="153988" cy="995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 flipV="1">
            <a:off x="3933825" y="2492375"/>
            <a:ext cx="338138" cy="814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Rectangle 24"/>
          <p:cNvSpPr>
            <a:spLocks noGrp="1" noChangeArrowheads="1"/>
          </p:cNvSpPr>
          <p:nvPr>
            <p:ph type="title"/>
          </p:nvPr>
        </p:nvSpPr>
        <p:spPr>
          <a:xfrm>
            <a:off x="685800" y="274638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Ground Truth for </a:t>
            </a:r>
            <a:r>
              <a:rPr lang="en-US" dirty="0" err="1" smtClean="0"/>
              <a:t>Regressors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4810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5603" name="Picture 3" descr="dem2_a"/>
          <p:cNvPicPr>
            <a:picLocks noChangeAspect="1" noChangeArrowheads="1"/>
          </p:cNvPicPr>
          <p:nvPr/>
        </p:nvPicPr>
        <p:blipFill>
          <a:blip r:embed="rId2">
            <a:lum bright="6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82675"/>
            <a:ext cx="3733800" cy="3378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sc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587875"/>
            <a:ext cx="2438400" cy="47625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590800" y="4648200"/>
            <a:ext cx="603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chemeClr val="tx2"/>
                </a:solidFill>
              </a:rPr>
              <a:t>Low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715000" y="4648200"/>
            <a:ext cx="65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chemeClr val="tx2"/>
                </a:solidFill>
              </a:rPr>
              <a:t>High</a:t>
            </a:r>
          </a:p>
        </p:txBody>
      </p:sp>
      <p:pic>
        <p:nvPicPr>
          <p:cNvPr id="25607" name="Picture 7" descr="dem1_a"/>
          <p:cNvPicPr>
            <a:picLocks noChangeAspect="1" noChangeArrowheads="1"/>
          </p:cNvPicPr>
          <p:nvPr/>
        </p:nvPicPr>
        <p:blipFill>
          <a:blip r:embed="rId4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82675"/>
            <a:ext cx="3733800" cy="3378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019550" y="5040313"/>
            <a:ext cx="123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chemeClr val="tx2"/>
                </a:solidFill>
              </a:rPr>
              <a:t>Elevations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1660525" y="609600"/>
            <a:ext cx="55285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tx2"/>
                </a:solidFill>
              </a:rPr>
              <a:t>Sample DEM                                   </a:t>
            </a:r>
            <a:r>
              <a:rPr lang="en-US" sz="2000" dirty="0" smtClean="0">
                <a:solidFill>
                  <a:schemeClr val="tx2"/>
                </a:solidFill>
              </a:rPr>
              <a:t>              </a:t>
            </a:r>
            <a:r>
              <a:rPr lang="en-US" sz="2000" dirty="0">
                <a:solidFill>
                  <a:schemeClr val="tx2"/>
                </a:solidFill>
              </a:rPr>
              <a:t>Fused DEM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1828800" y="5791200"/>
            <a:ext cx="5427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chemeClr val="tx2"/>
                </a:solidFill>
                <a:latin typeface="Times New Roman" charset="0"/>
              </a:rPr>
              <a:t>Blunders are removed and noise is reduced</a:t>
            </a:r>
          </a:p>
        </p:txBody>
      </p:sp>
    </p:spTree>
    <p:extLst>
      <p:ext uri="{BB962C8B-B14F-4D97-AF65-F5344CB8AC3E}">
        <p14:creationId xmlns:p14="http://schemas.microsoft.com/office/powerpoint/2010/main" val="3941280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8632"/>
            <a:ext cx="8229600" cy="2373631"/>
          </a:xfrm>
        </p:spPr>
        <p:txBody>
          <a:bodyPr>
            <a:normAutofit/>
          </a:bodyPr>
          <a:lstStyle/>
          <a:p>
            <a:r>
              <a:rPr lang="en-US" dirty="0" smtClean="0"/>
              <a:t>No Ground Truth</a:t>
            </a:r>
            <a:br>
              <a:rPr lang="en-US" dirty="0" smtClean="0"/>
            </a:br>
            <a:r>
              <a:rPr lang="en-US" dirty="0" smtClean="0"/>
              <a:t>because </a:t>
            </a:r>
            <a:br>
              <a:rPr lang="en-US" dirty="0" smtClean="0"/>
            </a:br>
            <a:r>
              <a:rPr lang="en-US" dirty="0" smtClean="0"/>
              <a:t>it is </a:t>
            </a:r>
            <a:r>
              <a:rPr lang="en-US" b="1" i="1" dirty="0"/>
              <a:t>e</a:t>
            </a:r>
            <a:r>
              <a:rPr lang="en-US" b="1" i="1" dirty="0" smtClean="0"/>
              <a:t>xpensive to get</a:t>
            </a:r>
            <a:endParaRPr lang="en-US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0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37062" y="2850604"/>
            <a:ext cx="965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andrescorrada</a:t>
            </a:r>
            <a:r>
              <a:rPr lang="en-US" sz="2400" dirty="0" smtClean="0"/>
              <a:t>/ground-truth-problems-in-business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84662" y="1529833"/>
            <a:ext cx="965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Thank You!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724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  <p:pic>
        <p:nvPicPr>
          <p:cNvPr id="5" name="Picture 4" descr="lung-nodules-qure-a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23" y="46023"/>
            <a:ext cx="6350469" cy="6350469"/>
          </a:xfrm>
          <a:prstGeom prst="rect">
            <a:avLst/>
          </a:prstGeom>
        </p:spPr>
      </p:pic>
      <p:pic>
        <p:nvPicPr>
          <p:cNvPr id="2" name="Picture 1" descr="qur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72" y="1337707"/>
            <a:ext cx="3716867" cy="37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journey of ground truth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823" y="2569156"/>
            <a:ext cx="3248190" cy="2105411"/>
          </a:xfrm>
        </p:spPr>
        <p:txBody>
          <a:bodyPr/>
          <a:lstStyle/>
          <a:p>
            <a:r>
              <a:rPr lang="en-US" dirty="0" smtClean="0"/>
              <a:t>Measurement</a:t>
            </a:r>
          </a:p>
          <a:p>
            <a:r>
              <a:rPr lang="en-US" dirty="0" smtClean="0"/>
              <a:t>Diagnosis</a:t>
            </a:r>
          </a:p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of Ground Truth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9747"/>
            <a:ext cx="8229600" cy="14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Statistic(answer key, student exam) = grade</a:t>
            </a:r>
          </a:p>
          <a:p>
            <a:pPr marL="0" indent="0">
              <a:buNone/>
            </a:pPr>
            <a:r>
              <a:rPr lang="en-US" dirty="0"/>
              <a:t>Statistic</a:t>
            </a:r>
            <a:r>
              <a:rPr lang="en-US" dirty="0" smtClean="0"/>
              <a:t>(labels, classifications) </a:t>
            </a:r>
            <a:r>
              <a:rPr lang="en-US" dirty="0"/>
              <a:t>= </a:t>
            </a:r>
            <a:r>
              <a:rPr lang="en-US" dirty="0" smtClean="0"/>
              <a:t>accuracy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github.com/andrescorrada/ground-truth-problems-in-business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4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17370</TotalTime>
  <Words>939</Words>
  <Application>Microsoft Macintosh PowerPoint</Application>
  <PresentationFormat>On-screen Show (4:3)</PresentationFormat>
  <Paragraphs>107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Ground Truth Problems  in  Business</vt:lpstr>
      <vt:lpstr>PowerPoint Presentation</vt:lpstr>
      <vt:lpstr>PowerPoint Presentation</vt:lpstr>
      <vt:lpstr>No Ground Truth because data is recent</vt:lpstr>
      <vt:lpstr>PowerPoint Presentation</vt:lpstr>
      <vt:lpstr>No Ground Truth because  it is expensive to get</vt:lpstr>
      <vt:lpstr>PowerPoint Presentation</vt:lpstr>
      <vt:lpstr>The journey of ground truth solutions</vt:lpstr>
      <vt:lpstr>Statistics of Ground Truth</vt:lpstr>
      <vt:lpstr>The value  of  ground truth statistics  in  business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Ground Truth is out there, it’s just too large</vt:lpstr>
      <vt:lpstr>Data Stream Algorithms - refusing to remember ground truth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Grading an exam  without  the answer key</vt:lpstr>
      <vt:lpstr>A question from a multiple-choice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Opposite</vt:lpstr>
      <vt:lpstr>Why 4,000 Questions?</vt:lpstr>
      <vt:lpstr>Ground Truth for Regressors</vt:lpstr>
      <vt:lpstr>Ground Truth for Regressors</vt:lpstr>
      <vt:lpstr>Ground Truth for Regressors</vt:lpstr>
      <vt:lpstr>PowerPoint Presentation</vt:lpstr>
      <vt:lpstr>PowerPoint Presentation</vt:lpstr>
    </vt:vector>
  </TitlesOfParts>
  <Company>BlueCava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Ground Truth Problems in Business</dc:title>
  <dc:creator>Andres Corranda-Emmanuel</dc:creator>
  <cp:lastModifiedBy>Andres Corranda-Emmanuel</cp:lastModifiedBy>
  <cp:revision>110</cp:revision>
  <dcterms:created xsi:type="dcterms:W3CDTF">2018-05-04T09:49:10Z</dcterms:created>
  <dcterms:modified xsi:type="dcterms:W3CDTF">2018-05-16T11:29:11Z</dcterms:modified>
</cp:coreProperties>
</file>